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81" r:id="rId2"/>
    <p:sldId id="257" r:id="rId3"/>
    <p:sldId id="258" r:id="rId4"/>
    <p:sldId id="259" r:id="rId5"/>
    <p:sldId id="260" r:id="rId6"/>
    <p:sldId id="309"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305" r:id="rId29"/>
    <p:sldId id="304" r:id="rId30"/>
    <p:sldId id="306" r:id="rId31"/>
    <p:sldId id="307" r:id="rId32"/>
    <p:sldId id="308" r:id="rId3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06B"/>
    <a:srgbClr val="426EB4"/>
    <a:srgbClr val="94AAD6"/>
    <a:srgbClr val="205AA7"/>
    <a:srgbClr val="67BF7F"/>
    <a:srgbClr val="007F54"/>
    <a:srgbClr val="9FFBE3"/>
    <a:srgbClr val="08F8B9"/>
    <a:srgbClr val="C2FAD1"/>
    <a:srgbClr val="62FAA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2480" autoAdjust="0"/>
    <p:restoredTop sz="99655" autoAdjust="0"/>
  </p:normalViewPr>
  <p:slideViewPr>
    <p:cSldViewPr>
      <p:cViewPr varScale="1">
        <p:scale>
          <a:sx n="76" d="100"/>
          <a:sy n="76" d="100"/>
        </p:scale>
        <p:origin x="-1104" y="-90"/>
      </p:cViewPr>
      <p:guideLst>
        <p:guide orient="horz" pos="2160"/>
        <p:guide pos="2880"/>
      </p:guideLst>
    </p:cSldViewPr>
  </p:slideViewPr>
  <p:notesTextViewPr>
    <p:cViewPr>
      <p:scale>
        <a:sx n="100" d="100"/>
        <a:sy n="100" d="100"/>
      </p:scale>
      <p:origin x="0" y="0"/>
    </p:cViewPr>
  </p:notesTextViewPr>
  <p:notesViewPr>
    <p:cSldViewPr>
      <p:cViewPr varScale="1">
        <p:scale>
          <a:sx n="54" d="100"/>
          <a:sy n="54" d="100"/>
        </p:scale>
        <p:origin x="-2670"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97042B1-72FE-44BE-B377-0E53FEAD52DD}" type="datetimeFigureOut">
              <a:rPr lang="zh-CN" altLang="en-US" smtClean="0"/>
              <a:pPr/>
              <a:t>2012-3-16</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391939D-40F2-43FE-8756-A36E658F2AFF}"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F420C0-5544-4FA5-8581-271C2540E8AA}" type="datetimeFigureOut">
              <a:rPr lang="zh-CN" altLang="en-US" smtClean="0"/>
              <a:pPr/>
              <a:t>2012-3-16</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3CE69E-8E79-40AF-9077-251301FE6754}"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prstGeom prst="rect">
            <a:avLst/>
          </a:prstGeo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a:xfrm>
            <a:off x="1571604" y="5143512"/>
            <a:ext cx="2133600" cy="365125"/>
          </a:xfrm>
          <a:prstGeom prst="rect">
            <a:avLst/>
          </a:prstGeom>
        </p:spPr>
        <p:txBody>
          <a:bodyPr/>
          <a:lstStyle/>
          <a:p>
            <a:fld id="{530820CF-B880-4189-942D-D702A7CBA730}" type="datetimeFigureOut">
              <a:rPr lang="zh-CN" altLang="en-US" smtClean="0"/>
              <a:pPr/>
              <a:t>2012-3-16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a:xfrm>
            <a:off x="71406" y="6643710"/>
            <a:ext cx="714380" cy="216000"/>
          </a:xfrm>
          <a:prstGeom prst="rect">
            <a:avLst/>
          </a:prstGeom>
        </p:spPr>
        <p:txBody>
          <a:bodyPr/>
          <a:lstStyle>
            <a:lvl1pPr>
              <a:defRPr sz="1000"/>
            </a:lvl1pPr>
          </a:lstStyle>
          <a:p>
            <a:fld id="{0C913308-F349-4B6D-A68A-DD1791B4A57B}" type="slidenum">
              <a:rPr lang="zh-CN" altLang="en-US" smtClean="0"/>
              <a:pPr/>
              <a:t>‹#›</a:t>
            </a:fld>
            <a:endParaRPr lang="zh-CN" altLang="en-US"/>
          </a:p>
        </p:txBody>
      </p:sp>
      <p:sp>
        <p:nvSpPr>
          <p:cNvPr id="28" name="TextBox 27"/>
          <p:cNvSpPr txBox="1"/>
          <p:nvPr userDrawn="1"/>
        </p:nvSpPr>
        <p:spPr>
          <a:xfrm>
            <a:off x="428596" y="1357297"/>
            <a:ext cx="8286808" cy="584775"/>
          </a:xfrm>
          <a:prstGeom prst="rect">
            <a:avLst/>
          </a:prstGeom>
          <a:noFill/>
        </p:spPr>
        <p:txBody>
          <a:bodyPr wrap="square" rtlCol="0">
            <a:spAutoFit/>
          </a:bodyPr>
          <a:lstStyle/>
          <a:p>
            <a:pPr algn="ctr"/>
            <a:r>
              <a:rPr lang="zh-CN" altLang="en-US" sz="3200" b="1" smtClean="0">
                <a:solidFill>
                  <a:schemeClr val="tx2">
                    <a:lumMod val="60000"/>
                    <a:lumOff val="40000"/>
                  </a:schemeClr>
                </a:solidFill>
                <a:latin typeface="黑体" pitchFamily="2" charset="-122"/>
                <a:ea typeface="黑体" pitchFamily="2" charset="-122"/>
              </a:rPr>
              <a:t>请输入文字</a:t>
            </a:r>
            <a:endParaRPr lang="zh-CN" altLang="en-US" sz="3200" b="1">
              <a:solidFill>
                <a:schemeClr val="tx2">
                  <a:lumMod val="60000"/>
                  <a:lumOff val="40000"/>
                </a:schemeClr>
              </a:solidFill>
              <a:latin typeface="黑体" pitchFamily="2" charset="-122"/>
              <a:ea typeface="黑体" pitchFamily="2" charset="-122"/>
            </a:endParaRPr>
          </a:p>
        </p:txBody>
      </p:sp>
      <p:pic>
        <p:nvPicPr>
          <p:cNvPr id="44" name="图片 43" descr="图片1.png"/>
          <p:cNvPicPr>
            <a:picLocks noChangeAspect="1"/>
          </p:cNvPicPr>
          <p:nvPr userDrawn="1"/>
        </p:nvPicPr>
        <p:blipFill>
          <a:blip r:embed="rId2" cstate="print"/>
          <a:stretch>
            <a:fillRect/>
          </a:stretch>
        </p:blipFill>
        <p:spPr>
          <a:xfrm>
            <a:off x="-32" y="0"/>
            <a:ext cx="9144000" cy="6858000"/>
          </a:xfrm>
          <a:prstGeom prst="rect">
            <a:avLst/>
          </a:prstGeom>
        </p:spPr>
      </p:pic>
      <p:pic>
        <p:nvPicPr>
          <p:cNvPr id="19" name="图片 18" descr="灰色-白领握拳-商务png.png"/>
          <p:cNvPicPr>
            <a:picLocks noChangeAspect="1"/>
          </p:cNvPicPr>
          <p:nvPr userDrawn="1"/>
        </p:nvPicPr>
        <p:blipFill>
          <a:blip r:embed="rId3" cstate="print"/>
          <a:srcRect l="1599" t="6250" r="42859" b="3750"/>
          <a:stretch>
            <a:fillRect/>
          </a:stretch>
        </p:blipFill>
        <p:spPr>
          <a:xfrm>
            <a:off x="7286644" y="5214950"/>
            <a:ext cx="1714512" cy="1668174"/>
          </a:xfrm>
          <a:prstGeom prst="rect">
            <a:avLst/>
          </a:prstGeom>
        </p:spPr>
      </p:pic>
      <p:sp>
        <p:nvSpPr>
          <p:cNvPr id="11" name="TextBox 10"/>
          <p:cNvSpPr txBox="1"/>
          <p:nvPr userDrawn="1"/>
        </p:nvSpPr>
        <p:spPr>
          <a:xfrm>
            <a:off x="35496" y="272842"/>
            <a:ext cx="1800200" cy="707886"/>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2400" b="1" spc="0" smtClean="0">
                <a:solidFill>
                  <a:schemeClr val="bg1"/>
                </a:solidFill>
                <a:latin typeface="华文楷体" pitchFamily="2" charset="-122"/>
                <a:ea typeface="华文楷体" pitchFamily="2" charset="-122"/>
              </a:rPr>
              <a:t>天善智能</a:t>
            </a:r>
          </a:p>
          <a:p>
            <a:pPr algn="ctr"/>
            <a:r>
              <a:rPr lang="en-US" altLang="zh-CN" sz="1600" b="1" smtClean="0">
                <a:solidFill>
                  <a:schemeClr val="bg1"/>
                </a:solidFill>
                <a:latin typeface="华文楷体" pitchFamily="2" charset="-122"/>
                <a:ea typeface="华文楷体" pitchFamily="2" charset="-122"/>
              </a:rPr>
              <a:t>TianShanSoft</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357290" y="142852"/>
            <a:ext cx="7786710" cy="571504"/>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356400" y="928669"/>
            <a:ext cx="8431200" cy="5572800"/>
          </a:xfrm>
        </p:spPr>
        <p:txBody>
          <a:bodyPr/>
          <a:lstStyle>
            <a:lvl1pPr>
              <a:buFontTx/>
              <a:buBlip>
                <a:blip r:embed="rId2"/>
              </a:buBlip>
              <a:defRPr>
                <a:latin typeface="+mj-ea"/>
                <a:ea typeface="+mj-ea"/>
              </a:defRPr>
            </a:lvl1pPr>
            <a:lvl2pPr>
              <a:buFontTx/>
              <a:buBlip>
                <a:blip r:embed="rId3"/>
              </a:buBlip>
              <a:defRPr>
                <a:latin typeface="+mj-ea"/>
                <a:ea typeface="+mj-ea"/>
              </a:defRPr>
            </a:lvl2pPr>
            <a:lvl3pPr>
              <a:buFontTx/>
              <a:buBlip>
                <a:blip r:embed="rId4"/>
              </a:buBlip>
              <a:defRPr>
                <a:latin typeface="+mj-ea"/>
                <a:ea typeface="+mj-ea"/>
              </a:defRPr>
            </a:lvl3pPr>
            <a:lvl4pPr>
              <a:buFontTx/>
              <a:buBlip>
                <a:blip r:embed="rId5"/>
              </a:buBlip>
              <a:defRPr>
                <a:latin typeface="+mj-ea"/>
                <a:ea typeface="+mj-ea"/>
              </a:defRPr>
            </a:lvl4pPr>
            <a:lvl5pPr>
              <a:buFontTx/>
              <a:buBlip>
                <a:blip r:embed="rId6"/>
              </a:buBlip>
              <a:defRPr>
                <a:latin typeface="+mj-ea"/>
                <a:ea typeface="+mj-ea"/>
              </a:defRPr>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TextBox 5"/>
          <p:cNvSpPr txBox="1"/>
          <p:nvPr userDrawn="1"/>
        </p:nvSpPr>
        <p:spPr>
          <a:xfrm>
            <a:off x="7072330" y="6606024"/>
            <a:ext cx="2071670" cy="261610"/>
          </a:xfrm>
          <a:prstGeom prst="rect">
            <a:avLst/>
          </a:prstGeom>
          <a:noFill/>
        </p:spPr>
        <p:txBody>
          <a:bodyPr wrap="square" rtlCol="0" anchor="t">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zh-CN" altLang="en-US" sz="1100" smtClean="0">
                <a:solidFill>
                  <a:schemeClr val="bg1"/>
                </a:solidFill>
                <a:latin typeface="黑体" pitchFamily="2" charset="-122"/>
                <a:ea typeface="黑体" pitchFamily="2" charset="-122"/>
              </a:rPr>
              <a:t>天善智能</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381000" y="152400"/>
            <a:ext cx="6781800" cy="685800"/>
          </a:xfrm>
          <a:prstGeom prst="rect">
            <a:avLst/>
          </a:prstGeo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457200" y="1295400"/>
            <a:ext cx="8229600" cy="4876800"/>
          </a:xfrm>
        </p:spPr>
        <p:txBody>
          <a:bodyPr/>
          <a:lstStyle/>
          <a:p>
            <a:endParaRPr lang="zh-CN" altLang="en-US"/>
          </a:p>
        </p:txBody>
      </p:sp>
      <p:sp>
        <p:nvSpPr>
          <p:cNvPr id="4" name="灯片编号占位符 3"/>
          <p:cNvSpPr>
            <a:spLocks noGrp="1"/>
          </p:cNvSpPr>
          <p:nvPr>
            <p:ph type="sldNum" sz="quarter" idx="10"/>
          </p:nvPr>
        </p:nvSpPr>
        <p:spPr>
          <a:xfrm>
            <a:off x="3810000" y="6483350"/>
            <a:ext cx="1828800" cy="244475"/>
          </a:xfrm>
          <a:prstGeom prst="rect">
            <a:avLst/>
          </a:prstGeom>
        </p:spPr>
        <p:txBody>
          <a:bodyPr/>
          <a:lstStyle>
            <a:lvl1pPr>
              <a:defRPr/>
            </a:lvl1pPr>
          </a:lstStyle>
          <a:p>
            <a:fld id="{6BC77A47-FFB2-42E5-B701-FBC656EE2790}" type="slidenum">
              <a:rPr lang="en-US" altLang="zh-CN"/>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文本占位符 2"/>
          <p:cNvSpPr>
            <a:spLocks noGrp="1"/>
          </p:cNvSpPr>
          <p:nvPr>
            <p:ph type="body" idx="1"/>
          </p:nvPr>
        </p:nvSpPr>
        <p:spPr>
          <a:xfrm>
            <a:off x="357158" y="928670"/>
            <a:ext cx="8429684" cy="557216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 name="矩形 9"/>
          <p:cNvSpPr/>
          <p:nvPr/>
        </p:nvSpPr>
        <p:spPr>
          <a:xfrm>
            <a:off x="0" y="0"/>
            <a:ext cx="9144000" cy="428604"/>
          </a:xfrm>
          <a:prstGeom prst="rect">
            <a:avLst/>
          </a:prstGeom>
          <a:solidFill>
            <a:srgbClr val="205A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0" y="142852"/>
            <a:ext cx="9144000" cy="642942"/>
          </a:xfrm>
          <a:prstGeom prst="rect">
            <a:avLst/>
          </a:prstGeom>
          <a:solidFill>
            <a:srgbClr val="94AA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0" y="142852"/>
            <a:ext cx="9144000" cy="571504"/>
          </a:xfrm>
          <a:prstGeom prst="rect">
            <a:avLst/>
          </a:prstGeom>
          <a:solidFill>
            <a:srgbClr val="426E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a:off x="0" y="142852"/>
            <a:ext cx="9144000" cy="1588"/>
          </a:xfrm>
          <a:prstGeom prst="line">
            <a:avLst/>
          </a:prstGeom>
          <a:ln w="9525">
            <a:solidFill>
              <a:schemeClr val="bg1"/>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7" name="矩形 16"/>
          <p:cNvSpPr/>
          <p:nvPr/>
        </p:nvSpPr>
        <p:spPr>
          <a:xfrm>
            <a:off x="-32" y="6606024"/>
            <a:ext cx="9144000" cy="252000"/>
          </a:xfrm>
          <a:prstGeom prst="rect">
            <a:avLst/>
          </a:prstGeom>
          <a:solidFill>
            <a:srgbClr val="426E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页脚占位符 4"/>
          <p:cNvSpPr>
            <a:spLocks noGrp="1"/>
          </p:cNvSpPr>
          <p:nvPr>
            <p:ph type="ftr" sz="quarter" idx="3"/>
          </p:nvPr>
        </p:nvSpPr>
        <p:spPr>
          <a:xfrm>
            <a:off x="7000892" y="6606024"/>
            <a:ext cx="2143140" cy="252000"/>
          </a:xfrm>
          <a:prstGeom prst="rect">
            <a:avLst/>
          </a:prstGeom>
        </p:spPr>
        <p:txBody>
          <a:bodyPr vert="horz" lIns="91440" tIns="45720" rIns="91440" bIns="45720" rtlCol="0" anchor="ctr"/>
          <a:lstStyle>
            <a:lvl1pPr algn="r">
              <a:defRPr sz="1200">
                <a:solidFill>
                  <a:schemeClr val="bg1">
                    <a:lumMod val="95000"/>
                  </a:schemeClr>
                </a:solidFill>
                <a:latin typeface="黑体" pitchFamily="2" charset="-122"/>
                <a:ea typeface="黑体" pitchFamily="2" charset="-122"/>
              </a:defRPr>
            </a:lvl1pPr>
          </a:lstStyle>
          <a:p>
            <a:r>
              <a:rPr lang="zh-CN" altLang="en-US" smtClean="0"/>
              <a:t>天善智能</a:t>
            </a: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r" defTabSz="914400" rtl="0" eaLnBrk="1" latinLnBrk="0" hangingPunct="1">
        <a:spcBef>
          <a:spcPct val="0"/>
        </a:spcBef>
        <a:buNone/>
        <a:defRPr sz="2800" kern="1200">
          <a:solidFill>
            <a:schemeClr val="bg1"/>
          </a:solidFill>
          <a:latin typeface="黑体" pitchFamily="2" charset="-122"/>
          <a:ea typeface="黑体" pitchFamily="2" charset="-122"/>
          <a:cs typeface="+mj-cs"/>
        </a:defRPr>
      </a:lvl1pPr>
    </p:titleStyle>
    <p:bodyStyle>
      <a:lvl1pPr marL="342900" indent="-342900" algn="l" defTabSz="914400" rtl="0" eaLnBrk="1" latinLnBrk="0" hangingPunct="1">
        <a:spcBef>
          <a:spcPct val="20000"/>
        </a:spcBef>
        <a:buFontTx/>
        <a:buBlip>
          <a:blip r:embed="rId5"/>
        </a:buBlip>
        <a:defRPr sz="3200" kern="1200">
          <a:solidFill>
            <a:schemeClr val="tx1"/>
          </a:solidFill>
          <a:latin typeface="+mj-ea"/>
          <a:ea typeface="+mj-ea"/>
          <a:cs typeface="+mn-cs"/>
        </a:defRPr>
      </a:lvl1pPr>
      <a:lvl2pPr marL="742950" indent="-285750" algn="l" defTabSz="914400" rtl="0" eaLnBrk="1" latinLnBrk="0" hangingPunct="1">
        <a:spcBef>
          <a:spcPct val="20000"/>
        </a:spcBef>
        <a:buFontTx/>
        <a:buBlip>
          <a:blip r:embed="rId6"/>
        </a:buBlip>
        <a:defRPr sz="2800" kern="1200">
          <a:solidFill>
            <a:schemeClr val="tx1"/>
          </a:solidFill>
          <a:latin typeface="+mj-ea"/>
          <a:ea typeface="+mj-ea"/>
          <a:cs typeface="+mn-cs"/>
        </a:defRPr>
      </a:lvl2pPr>
      <a:lvl3pPr marL="1143000" indent="-228600" algn="l" defTabSz="914400" rtl="0" eaLnBrk="1" latinLnBrk="0" hangingPunct="1">
        <a:spcBef>
          <a:spcPct val="20000"/>
        </a:spcBef>
        <a:buFontTx/>
        <a:buBlip>
          <a:blip r:embed="rId7"/>
        </a:buBlip>
        <a:defRPr sz="2400" kern="1200">
          <a:solidFill>
            <a:schemeClr val="tx1"/>
          </a:solidFill>
          <a:latin typeface="+mj-ea"/>
          <a:ea typeface="+mj-ea"/>
          <a:cs typeface="+mn-cs"/>
        </a:defRPr>
      </a:lvl3pPr>
      <a:lvl4pPr marL="1600200" indent="-228600" algn="l" defTabSz="914400" rtl="0" eaLnBrk="1" latinLnBrk="0" hangingPunct="1">
        <a:spcBef>
          <a:spcPct val="20000"/>
        </a:spcBef>
        <a:buFontTx/>
        <a:buBlip>
          <a:blip r:embed="rId8"/>
        </a:buBlip>
        <a:defRPr sz="2000" kern="1200">
          <a:solidFill>
            <a:schemeClr val="tx1"/>
          </a:solidFill>
          <a:latin typeface="+mj-ea"/>
          <a:ea typeface="+mj-ea"/>
          <a:cs typeface="+mn-cs"/>
        </a:defRPr>
      </a:lvl4pPr>
      <a:lvl5pPr marL="2057400" indent="-228600" algn="l" defTabSz="914400" rtl="0" eaLnBrk="1" latinLnBrk="0" hangingPunct="1">
        <a:spcBef>
          <a:spcPct val="20000"/>
        </a:spcBef>
        <a:buFontTx/>
        <a:buBlip>
          <a:blip r:embed="rId9"/>
        </a:buBlip>
        <a:defRPr sz="2000" kern="1200">
          <a:solidFill>
            <a:schemeClr val="tx1"/>
          </a:solidFill>
          <a:latin typeface="+mj-ea"/>
          <a:ea typeface="+mj-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emf"/><Relationship Id="rId4" Type="http://schemas.openxmlformats.org/officeDocument/2006/relationships/image" Target="../media/image9.png"/></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2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_anchor_1','_com_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1560" y="1844824"/>
            <a:ext cx="7772400" cy="1226567"/>
          </a:xfrm>
        </p:spPr>
        <p:txBody>
          <a:bodyPr/>
          <a:lstStyle/>
          <a:p>
            <a:pPr algn="ctr"/>
            <a:r>
              <a:rPr lang="zh-CN" altLang="en-US" sz="4000" spc="800" smtClean="0"/>
              <a:t>多维数据库</a:t>
            </a:r>
            <a:endParaRPr lang="zh-CN" altLang="en-US" sz="4000" spc="800"/>
          </a:p>
        </p:txBody>
      </p:sp>
      <p:sp>
        <p:nvSpPr>
          <p:cNvPr id="4" name="TextBox 3"/>
          <p:cNvSpPr txBox="1"/>
          <p:nvPr/>
        </p:nvSpPr>
        <p:spPr>
          <a:xfrm>
            <a:off x="4644008" y="4077072"/>
            <a:ext cx="3240360" cy="923330"/>
          </a:xfrm>
          <a:prstGeom prst="rect">
            <a:avLst/>
          </a:prstGeom>
          <a:noFill/>
        </p:spPr>
        <p:txBody>
          <a:bodyPr wrap="square" rtlCol="0">
            <a:spAutoFit/>
          </a:bodyPr>
          <a:lstStyle/>
          <a:p>
            <a:r>
              <a:rPr lang="zh-CN" altLang="en-US" smtClean="0">
                <a:solidFill>
                  <a:schemeClr val="bg1"/>
                </a:solidFill>
                <a:latin typeface="黑体" pitchFamily="2" charset="-122"/>
                <a:ea typeface="黑体" pitchFamily="2" charset="-122"/>
              </a:rPr>
              <a:t>培训讲师：梁勇</a:t>
            </a:r>
            <a:endParaRPr lang="en-US" altLang="zh-CN" smtClean="0">
              <a:solidFill>
                <a:schemeClr val="bg1"/>
              </a:solidFill>
              <a:latin typeface="黑体" pitchFamily="2" charset="-122"/>
              <a:ea typeface="黑体" pitchFamily="2" charset="-122"/>
            </a:endParaRPr>
          </a:p>
          <a:p>
            <a:r>
              <a:rPr lang="en-US" altLang="zh-CN" smtClean="0">
                <a:solidFill>
                  <a:schemeClr val="bg1"/>
                </a:solidFill>
                <a:latin typeface="黑体" pitchFamily="2" charset="-122"/>
                <a:ea typeface="黑体" pitchFamily="2" charset="-122"/>
              </a:rPr>
              <a:t>      QQ</a:t>
            </a:r>
            <a:r>
              <a:rPr lang="zh-CN" altLang="en-US" smtClean="0">
                <a:solidFill>
                  <a:schemeClr val="bg1"/>
                </a:solidFill>
                <a:latin typeface="黑体" pitchFamily="2" charset="-122"/>
                <a:ea typeface="黑体" pitchFamily="2" charset="-122"/>
              </a:rPr>
              <a:t>：</a:t>
            </a:r>
            <a:r>
              <a:rPr lang="en-US" altLang="zh-CN" smtClean="0">
                <a:solidFill>
                  <a:schemeClr val="bg1"/>
                </a:solidFill>
                <a:latin typeface="黑体" pitchFamily="2" charset="-122"/>
                <a:ea typeface="黑体" pitchFamily="2" charset="-122"/>
              </a:rPr>
              <a:t>744711023</a:t>
            </a:r>
          </a:p>
          <a:p>
            <a:pPr lvl="1"/>
            <a:r>
              <a:rPr lang="zh-CN" altLang="en-US" smtClean="0">
                <a:solidFill>
                  <a:schemeClr val="bg1"/>
                </a:solidFill>
                <a:latin typeface="黑体" pitchFamily="2" charset="-122"/>
                <a:ea typeface="黑体" pitchFamily="2" charset="-122"/>
              </a:rPr>
              <a:t>手机：</a:t>
            </a:r>
            <a:r>
              <a:rPr lang="en-US" altLang="zh-CN" smtClean="0">
                <a:solidFill>
                  <a:schemeClr val="bg1"/>
                </a:solidFill>
                <a:latin typeface="黑体" pitchFamily="2" charset="-122"/>
                <a:ea typeface="黑体" pitchFamily="2" charset="-122"/>
              </a:rPr>
              <a:t>15821339409</a:t>
            </a:r>
            <a:endParaRPr lang="zh-CN" altLang="en-US">
              <a:solidFill>
                <a:schemeClr val="bg1"/>
              </a:solidFill>
              <a:latin typeface="黑体" pitchFamily="2" charset="-122"/>
              <a:ea typeface="黑体" pitchFamily="2"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zh-CN" altLang="en-US" smtClean="0"/>
              <a:t>维度</a:t>
            </a:r>
            <a:r>
              <a:rPr lang="zh-CN" altLang="en-US"/>
              <a:t>（</a:t>
            </a:r>
            <a:r>
              <a:rPr lang="en-US" altLang="zh-CN"/>
              <a:t>Dimension</a:t>
            </a:r>
            <a:r>
              <a:rPr lang="zh-CN" altLang="en-US"/>
              <a:t>）</a:t>
            </a:r>
          </a:p>
        </p:txBody>
      </p:sp>
      <p:sp>
        <p:nvSpPr>
          <p:cNvPr id="5" name="内容占位符 4"/>
          <p:cNvSpPr>
            <a:spLocks noGrp="1"/>
          </p:cNvSpPr>
          <p:nvPr>
            <p:ph idx="1"/>
          </p:nvPr>
        </p:nvSpPr>
        <p:spPr/>
        <p:txBody>
          <a:bodyPr/>
          <a:lstStyle/>
          <a:p>
            <a:r>
              <a:rPr lang="zh-CN" altLang="en-US" smtClean="0"/>
              <a:t>维度（简称维）是人们观察数据的角度。</a:t>
            </a:r>
          </a:p>
          <a:p>
            <a:pPr lvl="1"/>
            <a:r>
              <a:rPr lang="zh-CN" altLang="en-US" smtClean="0"/>
              <a:t>例如，企业常常关心产品销售数据随时间的变化情况，这是从时间的角度来观察产品的销售，因此时间就是一个维（时间维）。</a:t>
            </a:r>
          </a:p>
          <a:p>
            <a:pPr lvl="1"/>
            <a:r>
              <a:rPr lang="zh-CN" altLang="en-US" smtClean="0"/>
              <a:t>例如，银行会给不同经济性质的企业贷款，比如国有、集体等，若通过企业性质的角度来分析贷款数据，那么经济性质也就成为了一个维度。 </a:t>
            </a:r>
          </a:p>
          <a:p>
            <a:r>
              <a:rPr lang="zh-CN" altLang="en-US" smtClean="0"/>
              <a:t>包含维度信息的表是维度表，维度表包含描述事实数据表中的事实记录的特性。</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81000" y="152400"/>
            <a:ext cx="8763000" cy="540296"/>
          </a:xfrm>
        </p:spPr>
        <p:txBody>
          <a:bodyPr/>
          <a:lstStyle/>
          <a:p>
            <a:r>
              <a:rPr lang="en-US" altLang="zh-CN" smtClean="0"/>
              <a:t> </a:t>
            </a:r>
            <a:r>
              <a:rPr lang="zh-CN" altLang="en-US" smtClean="0"/>
              <a:t>维</a:t>
            </a:r>
            <a:r>
              <a:rPr lang="zh-CN" altLang="en-US"/>
              <a:t>的级别（</a:t>
            </a:r>
            <a:r>
              <a:rPr lang="en-US" altLang="zh-CN"/>
              <a:t>Dimension Level</a:t>
            </a:r>
            <a:r>
              <a:rPr lang="zh-CN" altLang="en-US"/>
              <a:t>）</a:t>
            </a:r>
          </a:p>
        </p:txBody>
      </p:sp>
      <p:sp>
        <p:nvSpPr>
          <p:cNvPr id="5" name="内容占位符 4"/>
          <p:cNvSpPr>
            <a:spLocks noGrp="1"/>
          </p:cNvSpPr>
          <p:nvPr>
            <p:ph idx="1"/>
          </p:nvPr>
        </p:nvSpPr>
        <p:spPr/>
        <p:txBody>
          <a:bodyPr/>
          <a:lstStyle/>
          <a:p>
            <a:r>
              <a:rPr lang="zh-CN" altLang="en-US" smtClean="0"/>
              <a:t>人们观察数据的某个特定角度（即某个维）还可以存在不同的细节程度，我们称这些维度的不同的细节程度为维的级别。</a:t>
            </a:r>
          </a:p>
          <a:p>
            <a:r>
              <a:rPr lang="zh-CN" altLang="en-US" smtClean="0"/>
              <a:t>一个维往往具有多个级别。</a:t>
            </a:r>
          </a:p>
          <a:p>
            <a:pPr lvl="1"/>
            <a:r>
              <a:rPr lang="zh-CN" altLang="en-US" smtClean="0"/>
              <a:t>例如描述时间维时，可以从月、季度、年等不同级别来描述，那么月、季度、年等就是时间维的级别。 </a:t>
            </a:r>
            <a:endParaRPr lang="zh-CN"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81000" y="152400"/>
            <a:ext cx="8763000" cy="540296"/>
          </a:xfrm>
        </p:spPr>
        <p:txBody>
          <a:bodyPr/>
          <a:lstStyle/>
          <a:p>
            <a:r>
              <a:rPr lang="zh-CN" altLang="en-US" smtClean="0"/>
              <a:t>维度</a:t>
            </a:r>
            <a:r>
              <a:rPr lang="zh-CN" altLang="en-US"/>
              <a:t>成员（</a:t>
            </a:r>
            <a:r>
              <a:rPr lang="en-US" altLang="zh-CN"/>
              <a:t>Dimension Member</a:t>
            </a:r>
            <a:r>
              <a:rPr lang="zh-CN" altLang="en-US"/>
              <a:t>）</a:t>
            </a:r>
          </a:p>
        </p:txBody>
      </p:sp>
      <p:sp>
        <p:nvSpPr>
          <p:cNvPr id="5" name="内容占位符 4"/>
          <p:cNvSpPr>
            <a:spLocks noGrp="1"/>
          </p:cNvSpPr>
          <p:nvPr>
            <p:ph idx="1"/>
          </p:nvPr>
        </p:nvSpPr>
        <p:spPr/>
        <p:txBody>
          <a:bodyPr/>
          <a:lstStyle/>
          <a:p>
            <a:r>
              <a:rPr lang="zh-CN" altLang="en-US" smtClean="0"/>
              <a:t>维的一个取值称为该维的一个维度成员（简称维成员）。</a:t>
            </a:r>
          </a:p>
          <a:p>
            <a:r>
              <a:rPr lang="zh-CN" altLang="en-US" smtClean="0"/>
              <a:t>如果一个维是多级别的，那么该维的维度成员是在不同维级别的取值的组合。</a:t>
            </a:r>
          </a:p>
          <a:p>
            <a:pPr lvl="1"/>
            <a:r>
              <a:rPr lang="zh-CN" altLang="en-US" smtClean="0"/>
              <a:t>例如，考虑时间维具有日、月、年这</a:t>
            </a:r>
            <a:r>
              <a:rPr lang="en-US" altLang="zh-CN" smtClean="0"/>
              <a:t>3</a:t>
            </a:r>
            <a:r>
              <a:rPr lang="zh-CN" altLang="en-US" smtClean="0"/>
              <a:t>个级别，分别在日、月、年上各取一个值组合起来，就得到了时间维的一个维成员，即“某年某月某日”。 </a:t>
            </a:r>
          </a:p>
          <a:p>
            <a:endParaRPr lang="zh-CN"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zh-CN" altLang="en-US"/>
              <a:t>多维数据集示例</a:t>
            </a:r>
          </a:p>
        </p:txBody>
      </p:sp>
      <p:pic>
        <p:nvPicPr>
          <p:cNvPr id="16389" name="Picture 5"/>
          <p:cNvPicPr>
            <a:picLocks noChangeAspect="1" noChangeArrowheads="1"/>
          </p:cNvPicPr>
          <p:nvPr/>
        </p:nvPicPr>
        <p:blipFill>
          <a:blip r:embed="rId2" cstate="print"/>
          <a:srcRect/>
          <a:stretch>
            <a:fillRect/>
          </a:stretch>
        </p:blipFill>
        <p:spPr bwMode="auto">
          <a:xfrm>
            <a:off x="2051968" y="1052736"/>
            <a:ext cx="5040312" cy="4652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zh-CN" smtClean="0"/>
              <a:t> </a:t>
            </a:r>
            <a:r>
              <a:rPr lang="zh-CN" altLang="en-US"/>
              <a:t>多维数据分析方法 </a:t>
            </a:r>
          </a:p>
        </p:txBody>
      </p:sp>
      <p:sp>
        <p:nvSpPr>
          <p:cNvPr id="5" name="内容占位符 4"/>
          <p:cNvSpPr>
            <a:spLocks noGrp="1"/>
          </p:cNvSpPr>
          <p:nvPr>
            <p:ph idx="1"/>
          </p:nvPr>
        </p:nvSpPr>
        <p:spPr/>
        <p:txBody>
          <a:bodyPr/>
          <a:lstStyle/>
          <a:p>
            <a:r>
              <a:rPr lang="zh-CN" altLang="en-US" smtClean="0">
                <a:ea typeface="宋体" pitchFamily="2" charset="-122"/>
              </a:rPr>
              <a:t>多维分析可以对以多维形式组织起来的数据进行上卷、下钻、切片、切块、旋转等各种分析操作，以便剖析数据，使分析者、决策者能从多个角度、多个侧面观察数据库中的数据，从而深入了解包含在数据中的信息和内涵。 </a:t>
            </a:r>
            <a:endParaRPr lang="zh-CN"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zh-CN" altLang="en-US" smtClean="0"/>
              <a:t>上卷</a:t>
            </a:r>
            <a:r>
              <a:rPr lang="zh-CN" altLang="en-US"/>
              <a:t>（</a:t>
            </a:r>
            <a:r>
              <a:rPr lang="en-US" altLang="zh-CN"/>
              <a:t>Roll-Up</a:t>
            </a:r>
            <a:r>
              <a:rPr lang="zh-CN" altLang="en-US"/>
              <a:t>）</a:t>
            </a:r>
          </a:p>
        </p:txBody>
      </p:sp>
      <p:pic>
        <p:nvPicPr>
          <p:cNvPr id="18436" name="Picture 4"/>
          <p:cNvPicPr>
            <a:picLocks noChangeAspect="1" noChangeArrowheads="1"/>
          </p:cNvPicPr>
          <p:nvPr/>
        </p:nvPicPr>
        <p:blipFill>
          <a:blip r:embed="rId2" cstate="print"/>
          <a:srcRect/>
          <a:stretch>
            <a:fillRect/>
          </a:stretch>
        </p:blipFill>
        <p:spPr bwMode="auto">
          <a:xfrm>
            <a:off x="5113338" y="3429000"/>
            <a:ext cx="3779837" cy="2546350"/>
          </a:xfrm>
          <a:prstGeom prst="rect">
            <a:avLst/>
          </a:prstGeom>
          <a:noFill/>
          <a:ln w="9525">
            <a:noFill/>
            <a:miter lim="800000"/>
            <a:headEnd/>
            <a:tailEnd/>
          </a:ln>
        </p:spPr>
      </p:pic>
      <p:pic>
        <p:nvPicPr>
          <p:cNvPr id="18437" name="Picture 5"/>
          <p:cNvPicPr>
            <a:picLocks noChangeAspect="1" noChangeArrowheads="1"/>
          </p:cNvPicPr>
          <p:nvPr/>
        </p:nvPicPr>
        <p:blipFill>
          <a:blip r:embed="rId3" cstate="print"/>
          <a:srcRect/>
          <a:stretch>
            <a:fillRect/>
          </a:stretch>
        </p:blipFill>
        <p:spPr bwMode="auto">
          <a:xfrm>
            <a:off x="323850" y="2565400"/>
            <a:ext cx="3673475" cy="3390900"/>
          </a:xfrm>
          <a:prstGeom prst="rect">
            <a:avLst/>
          </a:prstGeom>
          <a:noFill/>
          <a:ln w="9525">
            <a:noFill/>
            <a:miter lim="800000"/>
            <a:headEnd/>
            <a:tailEnd/>
          </a:ln>
        </p:spPr>
      </p:pic>
      <p:sp>
        <p:nvSpPr>
          <p:cNvPr id="18438" name="AutoShape 6"/>
          <p:cNvSpPr>
            <a:spLocks noChangeArrowheads="1"/>
          </p:cNvSpPr>
          <p:nvPr/>
        </p:nvSpPr>
        <p:spPr bwMode="auto">
          <a:xfrm>
            <a:off x="3995738" y="4076700"/>
            <a:ext cx="1223962" cy="576263"/>
          </a:xfrm>
          <a:prstGeom prst="rightArrow">
            <a:avLst>
              <a:gd name="adj1" fmla="val 50000"/>
              <a:gd name="adj2" fmla="val 53099"/>
            </a:avLst>
          </a:prstGeom>
          <a:solidFill>
            <a:schemeClr val="accent1"/>
          </a:solidFill>
          <a:ln w="9525">
            <a:solidFill>
              <a:schemeClr val="tx1"/>
            </a:solidFill>
            <a:miter lim="800000"/>
            <a:headEnd/>
            <a:tailEnd/>
          </a:ln>
          <a:effectLst/>
        </p:spPr>
        <p:txBody>
          <a:bodyPr wrap="none" anchor="ctr"/>
          <a:lstStyle/>
          <a:p>
            <a:pPr algn="ctr"/>
            <a:endParaRPr lang="zh-CN" altLang="zh-CN"/>
          </a:p>
        </p:txBody>
      </p:sp>
      <p:sp>
        <p:nvSpPr>
          <p:cNvPr id="18440" name="Text Box 8"/>
          <p:cNvSpPr txBox="1">
            <a:spLocks noChangeArrowheads="1"/>
          </p:cNvSpPr>
          <p:nvPr/>
        </p:nvSpPr>
        <p:spPr bwMode="auto">
          <a:xfrm>
            <a:off x="3851275" y="2927350"/>
            <a:ext cx="1800225" cy="1006475"/>
          </a:xfrm>
          <a:prstGeom prst="rect">
            <a:avLst/>
          </a:prstGeom>
          <a:noFill/>
          <a:ln w="9525">
            <a:noFill/>
            <a:miter lim="800000"/>
            <a:headEnd/>
            <a:tailEnd/>
          </a:ln>
          <a:effectLst/>
        </p:spPr>
        <p:txBody>
          <a:bodyPr>
            <a:spAutoFit/>
          </a:bodyPr>
          <a:lstStyle/>
          <a:p>
            <a:pPr algn="l">
              <a:spcBef>
                <a:spcPct val="50000"/>
              </a:spcBef>
            </a:pPr>
            <a:r>
              <a:rPr lang="zh-CN" altLang="en-US" sz="2000">
                <a:solidFill>
                  <a:srgbClr val="FF0000"/>
                </a:solidFill>
                <a:ea typeface="楷体_GB2312" pitchFamily="49" charset="-122"/>
              </a:rPr>
              <a:t>沿着时间维上卷，由“季度”上升到半年</a:t>
            </a:r>
            <a:r>
              <a:rPr lang="zh-CN" altLang="en-US"/>
              <a:t> </a:t>
            </a:r>
          </a:p>
        </p:txBody>
      </p:sp>
      <p:sp>
        <p:nvSpPr>
          <p:cNvPr id="9" name="内容占位符 8"/>
          <p:cNvSpPr>
            <a:spLocks noGrp="1"/>
          </p:cNvSpPr>
          <p:nvPr>
            <p:ph idx="1"/>
          </p:nvPr>
        </p:nvSpPr>
        <p:spPr>
          <a:xfrm>
            <a:off x="356400" y="928669"/>
            <a:ext cx="8431200" cy="1708243"/>
          </a:xfrm>
        </p:spPr>
        <p:txBody>
          <a:bodyPr/>
          <a:lstStyle/>
          <a:p>
            <a:r>
              <a:rPr lang="zh-CN" altLang="en-US" smtClean="0">
                <a:ea typeface="宋体" pitchFamily="2" charset="-122"/>
              </a:rPr>
              <a:t>上卷是在数据立方体中执行聚集操作，通过在维级别中上升或通过消除某个或某些维来观察更概括的数据。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1000"/>
                                  </p:stCondLst>
                                  <p:childTnLst>
                                    <p:set>
                                      <p:cBhvr>
                                        <p:cTn id="6" dur="1" fill="hold">
                                          <p:stCondLst>
                                            <p:cond delay="0"/>
                                          </p:stCondLst>
                                        </p:cTn>
                                        <p:tgtEl>
                                          <p:spTgt spid="18437"/>
                                        </p:tgtEl>
                                        <p:attrNameLst>
                                          <p:attrName>style.visibility</p:attrName>
                                        </p:attrNameLst>
                                      </p:cBhvr>
                                      <p:to>
                                        <p:strVal val="visible"/>
                                      </p:to>
                                    </p:set>
                                    <p:anim calcmode="lin" valueType="num">
                                      <p:cBhvr additive="base">
                                        <p:cTn id="7" dur="500" fill="hold"/>
                                        <p:tgtEl>
                                          <p:spTgt spid="18437"/>
                                        </p:tgtEl>
                                        <p:attrNameLst>
                                          <p:attrName>ppt_x</p:attrName>
                                        </p:attrNameLst>
                                      </p:cBhvr>
                                      <p:tavLst>
                                        <p:tav tm="0">
                                          <p:val>
                                            <p:strVal val="0-#ppt_w/2"/>
                                          </p:val>
                                        </p:tav>
                                        <p:tav tm="100000">
                                          <p:val>
                                            <p:strVal val="#ppt_x"/>
                                          </p:val>
                                        </p:tav>
                                      </p:tavLst>
                                    </p:anim>
                                    <p:anim calcmode="lin" valueType="num">
                                      <p:cBhvr additive="base">
                                        <p:cTn id="8" dur="500" fill="hold"/>
                                        <p:tgtEl>
                                          <p:spTgt spid="18437"/>
                                        </p:tgtEl>
                                        <p:attrNameLst>
                                          <p:attrName>ppt_y</p:attrName>
                                        </p:attrNameLst>
                                      </p:cBhvr>
                                      <p:tavLst>
                                        <p:tav tm="0">
                                          <p:val>
                                            <p:strVal val="#ppt_y"/>
                                          </p:val>
                                        </p:tav>
                                        <p:tav tm="100000">
                                          <p:val>
                                            <p:strVal val="#ppt_y"/>
                                          </p:val>
                                        </p:tav>
                                      </p:tavLst>
                                    </p:anim>
                                  </p:childTnLst>
                                </p:cTn>
                              </p:par>
                            </p:childTnLst>
                          </p:cTn>
                        </p:par>
                        <p:par>
                          <p:cTn id="9" fill="hold">
                            <p:stCondLst>
                              <p:cond delay="1500"/>
                            </p:stCondLst>
                            <p:childTnLst>
                              <p:par>
                                <p:cTn id="10" presetID="3" presetClass="entr" presetSubtype="10" fill="hold" grpId="0" nodeType="afterEffect">
                                  <p:stCondLst>
                                    <p:cond delay="0"/>
                                  </p:stCondLst>
                                  <p:childTnLst>
                                    <p:set>
                                      <p:cBhvr>
                                        <p:cTn id="11" dur="1" fill="hold">
                                          <p:stCondLst>
                                            <p:cond delay="0"/>
                                          </p:stCondLst>
                                        </p:cTn>
                                        <p:tgtEl>
                                          <p:spTgt spid="18440"/>
                                        </p:tgtEl>
                                        <p:attrNameLst>
                                          <p:attrName>style.visibility</p:attrName>
                                        </p:attrNameLst>
                                      </p:cBhvr>
                                      <p:to>
                                        <p:strVal val="visible"/>
                                      </p:to>
                                    </p:set>
                                    <p:animEffect transition="in" filter="blinds(horizontal)">
                                      <p:cBhvr>
                                        <p:cTn id="12" dur="500"/>
                                        <p:tgtEl>
                                          <p:spTgt spid="18440"/>
                                        </p:tgtEl>
                                      </p:cBhvr>
                                    </p:animEffect>
                                  </p:childTnLst>
                                </p:cTn>
                              </p:par>
                            </p:childTnLst>
                          </p:cTn>
                        </p:par>
                        <p:par>
                          <p:cTn id="13" fill="hold">
                            <p:stCondLst>
                              <p:cond delay="2000"/>
                            </p:stCondLst>
                            <p:childTnLst>
                              <p:par>
                                <p:cTn id="14" presetID="20" presetClass="entr" presetSubtype="0" fill="hold" grpId="0" nodeType="afterEffect">
                                  <p:stCondLst>
                                    <p:cond delay="0"/>
                                  </p:stCondLst>
                                  <p:childTnLst>
                                    <p:set>
                                      <p:cBhvr>
                                        <p:cTn id="15" dur="1" fill="hold">
                                          <p:stCondLst>
                                            <p:cond delay="0"/>
                                          </p:stCondLst>
                                        </p:cTn>
                                        <p:tgtEl>
                                          <p:spTgt spid="18438"/>
                                        </p:tgtEl>
                                        <p:attrNameLst>
                                          <p:attrName>style.visibility</p:attrName>
                                        </p:attrNameLst>
                                      </p:cBhvr>
                                      <p:to>
                                        <p:strVal val="visible"/>
                                      </p:to>
                                    </p:set>
                                    <p:animEffect transition="in" filter="wedge">
                                      <p:cBhvr>
                                        <p:cTn id="16" dur="500"/>
                                        <p:tgtEl>
                                          <p:spTgt spid="18438"/>
                                        </p:tgtEl>
                                      </p:cBhvr>
                                    </p:animEffect>
                                  </p:childTnLst>
                                </p:cTn>
                              </p:par>
                            </p:childTnLst>
                          </p:cTn>
                        </p:par>
                        <p:par>
                          <p:cTn id="17" fill="hold">
                            <p:stCondLst>
                              <p:cond delay="2500"/>
                            </p:stCondLst>
                            <p:childTnLst>
                              <p:par>
                                <p:cTn id="18" presetID="8" presetClass="entr" presetSubtype="16" fill="hold" nodeType="afterEffect">
                                  <p:stCondLst>
                                    <p:cond delay="0"/>
                                  </p:stCondLst>
                                  <p:childTnLst>
                                    <p:set>
                                      <p:cBhvr>
                                        <p:cTn id="19" dur="1" fill="hold">
                                          <p:stCondLst>
                                            <p:cond delay="0"/>
                                          </p:stCondLst>
                                        </p:cTn>
                                        <p:tgtEl>
                                          <p:spTgt spid="18436"/>
                                        </p:tgtEl>
                                        <p:attrNameLst>
                                          <p:attrName>style.visibility</p:attrName>
                                        </p:attrNameLst>
                                      </p:cBhvr>
                                      <p:to>
                                        <p:strVal val="visible"/>
                                      </p:to>
                                    </p:set>
                                    <p:animEffect transition="in" filter="diamond(in)">
                                      <p:cBhvr>
                                        <p:cTn id="20" dur="500"/>
                                        <p:tgtEl>
                                          <p:spTgt spid="184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8" grpId="0" animBg="1"/>
      <p:bldP spid="1844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zh-CN" altLang="en-US" smtClean="0"/>
              <a:t>上卷</a:t>
            </a:r>
            <a:endParaRPr lang="zh-CN" altLang="en-US"/>
          </a:p>
        </p:txBody>
      </p:sp>
      <p:pic>
        <p:nvPicPr>
          <p:cNvPr id="19460" name="Picture 4"/>
          <p:cNvPicPr>
            <a:picLocks noChangeAspect="1" noChangeArrowheads="1"/>
          </p:cNvPicPr>
          <p:nvPr/>
        </p:nvPicPr>
        <p:blipFill>
          <a:blip r:embed="rId2" cstate="print"/>
          <a:srcRect/>
          <a:stretch>
            <a:fillRect/>
          </a:stretch>
        </p:blipFill>
        <p:spPr bwMode="auto">
          <a:xfrm>
            <a:off x="5219700" y="3141663"/>
            <a:ext cx="3816350" cy="2251075"/>
          </a:xfrm>
          <a:prstGeom prst="rect">
            <a:avLst/>
          </a:prstGeom>
          <a:noFill/>
          <a:ln w="9525">
            <a:noFill/>
            <a:miter lim="800000"/>
            <a:headEnd/>
            <a:tailEnd/>
          </a:ln>
        </p:spPr>
      </p:pic>
      <p:pic>
        <p:nvPicPr>
          <p:cNvPr id="19461" name="Picture 5"/>
          <p:cNvPicPr>
            <a:picLocks noChangeAspect="1" noChangeArrowheads="1"/>
          </p:cNvPicPr>
          <p:nvPr/>
        </p:nvPicPr>
        <p:blipFill>
          <a:blip r:embed="rId3" cstate="print"/>
          <a:srcRect/>
          <a:stretch>
            <a:fillRect/>
          </a:stretch>
        </p:blipFill>
        <p:spPr bwMode="auto">
          <a:xfrm>
            <a:off x="323850" y="2420938"/>
            <a:ext cx="3673475" cy="3390900"/>
          </a:xfrm>
          <a:prstGeom prst="rect">
            <a:avLst/>
          </a:prstGeom>
          <a:noFill/>
          <a:ln w="9525">
            <a:noFill/>
            <a:miter lim="800000"/>
            <a:headEnd/>
            <a:tailEnd/>
          </a:ln>
        </p:spPr>
      </p:pic>
      <p:sp>
        <p:nvSpPr>
          <p:cNvPr id="19462" name="AutoShape 6"/>
          <p:cNvSpPr>
            <a:spLocks noChangeArrowheads="1"/>
          </p:cNvSpPr>
          <p:nvPr/>
        </p:nvSpPr>
        <p:spPr bwMode="auto">
          <a:xfrm>
            <a:off x="3995738" y="3789363"/>
            <a:ext cx="1223962" cy="576262"/>
          </a:xfrm>
          <a:prstGeom prst="rightArrow">
            <a:avLst>
              <a:gd name="adj1" fmla="val 50000"/>
              <a:gd name="adj2" fmla="val 53099"/>
            </a:avLst>
          </a:prstGeom>
          <a:solidFill>
            <a:schemeClr val="accent1"/>
          </a:solidFill>
          <a:ln w="9525">
            <a:solidFill>
              <a:schemeClr val="tx1"/>
            </a:solidFill>
            <a:miter lim="800000"/>
            <a:headEnd/>
            <a:tailEnd/>
          </a:ln>
          <a:effectLst/>
        </p:spPr>
        <p:txBody>
          <a:bodyPr wrap="none" anchor="ctr"/>
          <a:lstStyle/>
          <a:p>
            <a:pPr algn="ctr"/>
            <a:endParaRPr lang="zh-CN" altLang="zh-CN"/>
          </a:p>
        </p:txBody>
      </p:sp>
      <p:sp>
        <p:nvSpPr>
          <p:cNvPr id="19463" name="Text Box 7"/>
          <p:cNvSpPr txBox="1">
            <a:spLocks noChangeArrowheads="1"/>
          </p:cNvSpPr>
          <p:nvPr/>
        </p:nvSpPr>
        <p:spPr bwMode="auto">
          <a:xfrm>
            <a:off x="3863975" y="3159125"/>
            <a:ext cx="1584325" cy="701675"/>
          </a:xfrm>
          <a:prstGeom prst="rect">
            <a:avLst/>
          </a:prstGeom>
          <a:noFill/>
          <a:ln w="9525">
            <a:noFill/>
            <a:miter lim="800000"/>
            <a:headEnd/>
            <a:tailEnd/>
          </a:ln>
          <a:effectLst/>
        </p:spPr>
        <p:txBody>
          <a:bodyPr>
            <a:spAutoFit/>
          </a:bodyPr>
          <a:lstStyle/>
          <a:p>
            <a:pPr algn="l">
              <a:spcBef>
                <a:spcPct val="50000"/>
              </a:spcBef>
            </a:pPr>
            <a:r>
              <a:rPr lang="zh-CN" altLang="en-US" sz="2000">
                <a:solidFill>
                  <a:srgbClr val="FF0000"/>
                </a:solidFill>
                <a:latin typeface="宋体" pitchFamily="2" charset="-122"/>
                <a:ea typeface="宋体" pitchFamily="2" charset="-122"/>
              </a:rPr>
              <a:t>消除“经济性质”维度</a:t>
            </a:r>
            <a:r>
              <a:rPr lang="zh-CN" altLang="en-US">
                <a:latin typeface="宋体" pitchFamily="2" charset="-122"/>
                <a:ea typeface="宋体" pitchFamily="2" charset="-122"/>
              </a:rPr>
              <a:t> </a:t>
            </a:r>
          </a:p>
        </p:txBody>
      </p:sp>
      <p:sp>
        <p:nvSpPr>
          <p:cNvPr id="9" name="内容占位符 8"/>
          <p:cNvSpPr>
            <a:spLocks noGrp="1"/>
          </p:cNvSpPr>
          <p:nvPr>
            <p:ph idx="1"/>
          </p:nvPr>
        </p:nvSpPr>
        <p:spPr>
          <a:xfrm>
            <a:off x="356400" y="928669"/>
            <a:ext cx="8431200" cy="1492219"/>
          </a:xfrm>
        </p:spPr>
        <p:txBody>
          <a:bodyPr/>
          <a:lstStyle/>
          <a:p>
            <a:r>
              <a:rPr lang="zh-CN" altLang="en-US" smtClean="0">
                <a:ea typeface="宋体" pitchFamily="2" charset="-122"/>
              </a:rPr>
              <a:t>上卷的另外一种情况是通过消除一个或多个维来观察更加概况的数据。 </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1000"/>
                                  </p:stCondLst>
                                  <p:childTnLst>
                                    <p:set>
                                      <p:cBhvr>
                                        <p:cTn id="6" dur="1" fill="hold">
                                          <p:stCondLst>
                                            <p:cond delay="0"/>
                                          </p:stCondLst>
                                        </p:cTn>
                                        <p:tgtEl>
                                          <p:spTgt spid="19461"/>
                                        </p:tgtEl>
                                        <p:attrNameLst>
                                          <p:attrName>style.visibility</p:attrName>
                                        </p:attrNameLst>
                                      </p:cBhvr>
                                      <p:to>
                                        <p:strVal val="visible"/>
                                      </p:to>
                                    </p:set>
                                    <p:anim calcmode="lin" valueType="num">
                                      <p:cBhvr additive="base">
                                        <p:cTn id="7" dur="500" fill="hold"/>
                                        <p:tgtEl>
                                          <p:spTgt spid="19461"/>
                                        </p:tgtEl>
                                        <p:attrNameLst>
                                          <p:attrName>ppt_x</p:attrName>
                                        </p:attrNameLst>
                                      </p:cBhvr>
                                      <p:tavLst>
                                        <p:tav tm="0">
                                          <p:val>
                                            <p:strVal val="0-#ppt_w/2"/>
                                          </p:val>
                                        </p:tav>
                                        <p:tav tm="100000">
                                          <p:val>
                                            <p:strVal val="#ppt_x"/>
                                          </p:val>
                                        </p:tav>
                                      </p:tavLst>
                                    </p:anim>
                                    <p:anim calcmode="lin" valueType="num">
                                      <p:cBhvr additive="base">
                                        <p:cTn id="8" dur="500" fill="hold"/>
                                        <p:tgtEl>
                                          <p:spTgt spid="19461"/>
                                        </p:tgtEl>
                                        <p:attrNameLst>
                                          <p:attrName>ppt_y</p:attrName>
                                        </p:attrNameLst>
                                      </p:cBhvr>
                                      <p:tavLst>
                                        <p:tav tm="0">
                                          <p:val>
                                            <p:strVal val="#ppt_y"/>
                                          </p:val>
                                        </p:tav>
                                        <p:tav tm="100000">
                                          <p:val>
                                            <p:strVal val="#ppt_y"/>
                                          </p:val>
                                        </p:tav>
                                      </p:tavLst>
                                    </p:anim>
                                  </p:childTnLst>
                                </p:cTn>
                              </p:par>
                            </p:childTnLst>
                          </p:cTn>
                        </p:par>
                        <p:par>
                          <p:cTn id="9" fill="hold">
                            <p:stCondLst>
                              <p:cond delay="1500"/>
                            </p:stCondLst>
                            <p:childTnLst>
                              <p:par>
                                <p:cTn id="10" presetID="3" presetClass="entr" presetSubtype="10" fill="hold" grpId="0" nodeType="afterEffect">
                                  <p:stCondLst>
                                    <p:cond delay="0"/>
                                  </p:stCondLst>
                                  <p:childTnLst>
                                    <p:set>
                                      <p:cBhvr>
                                        <p:cTn id="11" dur="1" fill="hold">
                                          <p:stCondLst>
                                            <p:cond delay="0"/>
                                          </p:stCondLst>
                                        </p:cTn>
                                        <p:tgtEl>
                                          <p:spTgt spid="19463"/>
                                        </p:tgtEl>
                                        <p:attrNameLst>
                                          <p:attrName>style.visibility</p:attrName>
                                        </p:attrNameLst>
                                      </p:cBhvr>
                                      <p:to>
                                        <p:strVal val="visible"/>
                                      </p:to>
                                    </p:set>
                                    <p:animEffect transition="in" filter="blinds(horizontal)">
                                      <p:cBhvr>
                                        <p:cTn id="12" dur="500"/>
                                        <p:tgtEl>
                                          <p:spTgt spid="19463"/>
                                        </p:tgtEl>
                                      </p:cBhvr>
                                    </p:animEffect>
                                  </p:childTnLst>
                                </p:cTn>
                              </p:par>
                            </p:childTnLst>
                          </p:cTn>
                        </p:par>
                        <p:par>
                          <p:cTn id="13" fill="hold">
                            <p:stCondLst>
                              <p:cond delay="2000"/>
                            </p:stCondLst>
                            <p:childTnLst>
                              <p:par>
                                <p:cTn id="14" presetID="20" presetClass="entr" presetSubtype="0" fill="hold" grpId="0" nodeType="afterEffect">
                                  <p:stCondLst>
                                    <p:cond delay="0"/>
                                  </p:stCondLst>
                                  <p:childTnLst>
                                    <p:set>
                                      <p:cBhvr>
                                        <p:cTn id="15" dur="1" fill="hold">
                                          <p:stCondLst>
                                            <p:cond delay="0"/>
                                          </p:stCondLst>
                                        </p:cTn>
                                        <p:tgtEl>
                                          <p:spTgt spid="19462"/>
                                        </p:tgtEl>
                                        <p:attrNameLst>
                                          <p:attrName>style.visibility</p:attrName>
                                        </p:attrNameLst>
                                      </p:cBhvr>
                                      <p:to>
                                        <p:strVal val="visible"/>
                                      </p:to>
                                    </p:set>
                                    <p:animEffect transition="in" filter="wedge">
                                      <p:cBhvr>
                                        <p:cTn id="16" dur="500"/>
                                        <p:tgtEl>
                                          <p:spTgt spid="19462"/>
                                        </p:tgtEl>
                                      </p:cBhvr>
                                    </p:animEffect>
                                  </p:childTnLst>
                                </p:cTn>
                              </p:par>
                            </p:childTnLst>
                          </p:cTn>
                        </p:par>
                        <p:par>
                          <p:cTn id="17" fill="hold">
                            <p:stCondLst>
                              <p:cond delay="2500"/>
                            </p:stCondLst>
                            <p:childTnLst>
                              <p:par>
                                <p:cTn id="18" presetID="20" presetClass="entr" presetSubtype="0" fill="hold" nodeType="afterEffect">
                                  <p:stCondLst>
                                    <p:cond delay="0"/>
                                  </p:stCondLst>
                                  <p:childTnLst>
                                    <p:set>
                                      <p:cBhvr>
                                        <p:cTn id="19" dur="1" fill="hold">
                                          <p:stCondLst>
                                            <p:cond delay="0"/>
                                          </p:stCondLst>
                                        </p:cTn>
                                        <p:tgtEl>
                                          <p:spTgt spid="19460"/>
                                        </p:tgtEl>
                                        <p:attrNameLst>
                                          <p:attrName>style.visibility</p:attrName>
                                        </p:attrNameLst>
                                      </p:cBhvr>
                                      <p:to>
                                        <p:strVal val="visible"/>
                                      </p:to>
                                    </p:set>
                                    <p:animEffect transition="in" filter="wedge">
                                      <p:cBhvr>
                                        <p:cTn id="20" dur="500"/>
                                        <p:tgtEl>
                                          <p:spTgt spid="19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animBg="1"/>
      <p:bldP spid="1946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zh-CN" altLang="en-US" smtClean="0"/>
              <a:t>下钻</a:t>
            </a:r>
            <a:r>
              <a:rPr lang="zh-CN" altLang="en-US"/>
              <a:t>（</a:t>
            </a:r>
            <a:r>
              <a:rPr lang="en-US" altLang="zh-CN"/>
              <a:t>drill-down</a:t>
            </a:r>
            <a:r>
              <a:rPr lang="zh-CN" altLang="en-US"/>
              <a:t>）</a:t>
            </a:r>
          </a:p>
        </p:txBody>
      </p:sp>
      <p:pic>
        <p:nvPicPr>
          <p:cNvPr id="20484" name="Picture 4"/>
          <p:cNvPicPr>
            <a:picLocks noChangeAspect="1" noChangeArrowheads="1"/>
          </p:cNvPicPr>
          <p:nvPr/>
        </p:nvPicPr>
        <p:blipFill>
          <a:blip r:embed="rId2" cstate="print"/>
          <a:srcRect/>
          <a:stretch>
            <a:fillRect/>
          </a:stretch>
        </p:blipFill>
        <p:spPr bwMode="auto">
          <a:xfrm>
            <a:off x="323850" y="2204864"/>
            <a:ext cx="3673475" cy="3390900"/>
          </a:xfrm>
          <a:prstGeom prst="rect">
            <a:avLst/>
          </a:prstGeom>
          <a:noFill/>
          <a:ln w="9525">
            <a:noFill/>
            <a:miter lim="800000"/>
            <a:headEnd/>
            <a:tailEnd/>
          </a:ln>
        </p:spPr>
      </p:pic>
      <p:sp>
        <p:nvSpPr>
          <p:cNvPr id="20485" name="AutoShape 5"/>
          <p:cNvSpPr>
            <a:spLocks noChangeArrowheads="1"/>
          </p:cNvSpPr>
          <p:nvPr/>
        </p:nvSpPr>
        <p:spPr bwMode="auto">
          <a:xfrm>
            <a:off x="3995738" y="3789363"/>
            <a:ext cx="1223962" cy="576262"/>
          </a:xfrm>
          <a:prstGeom prst="rightArrow">
            <a:avLst>
              <a:gd name="adj1" fmla="val 50000"/>
              <a:gd name="adj2" fmla="val 53099"/>
            </a:avLst>
          </a:prstGeom>
          <a:solidFill>
            <a:schemeClr val="accent1"/>
          </a:solidFill>
          <a:ln w="9525">
            <a:solidFill>
              <a:schemeClr val="tx1"/>
            </a:solidFill>
            <a:miter lim="800000"/>
            <a:headEnd/>
            <a:tailEnd/>
          </a:ln>
          <a:effectLst/>
        </p:spPr>
        <p:txBody>
          <a:bodyPr wrap="none" anchor="ctr"/>
          <a:lstStyle/>
          <a:p>
            <a:pPr algn="ctr"/>
            <a:endParaRPr lang="zh-CN" altLang="zh-CN"/>
          </a:p>
        </p:txBody>
      </p:sp>
      <p:sp>
        <p:nvSpPr>
          <p:cNvPr id="20486" name="Text Box 6"/>
          <p:cNvSpPr txBox="1">
            <a:spLocks noChangeArrowheads="1"/>
          </p:cNvSpPr>
          <p:nvPr/>
        </p:nvSpPr>
        <p:spPr bwMode="auto">
          <a:xfrm>
            <a:off x="3995738" y="3141663"/>
            <a:ext cx="1284287" cy="701675"/>
          </a:xfrm>
          <a:prstGeom prst="rect">
            <a:avLst/>
          </a:prstGeom>
          <a:noFill/>
          <a:ln w="9525">
            <a:noFill/>
            <a:miter lim="800000"/>
            <a:headEnd/>
            <a:tailEnd/>
          </a:ln>
          <a:effectLst/>
        </p:spPr>
        <p:txBody>
          <a:bodyPr>
            <a:spAutoFit/>
          </a:bodyPr>
          <a:lstStyle/>
          <a:p>
            <a:pPr algn="l">
              <a:spcBef>
                <a:spcPct val="50000"/>
              </a:spcBef>
            </a:pPr>
            <a:r>
              <a:rPr lang="zh-CN" altLang="en-US" sz="2000">
                <a:solidFill>
                  <a:srgbClr val="FF0000"/>
                </a:solidFill>
                <a:latin typeface="楷体_GB2312" pitchFamily="49" charset="-122"/>
                <a:ea typeface="楷体_GB2312" pitchFamily="49" charset="-122"/>
              </a:rPr>
              <a:t>沿时间维下钻 </a:t>
            </a:r>
          </a:p>
        </p:txBody>
      </p:sp>
      <p:pic>
        <p:nvPicPr>
          <p:cNvPr id="20487" name="Picture 7"/>
          <p:cNvPicPr>
            <a:picLocks noChangeAspect="1" noChangeArrowheads="1"/>
          </p:cNvPicPr>
          <p:nvPr/>
        </p:nvPicPr>
        <p:blipFill>
          <a:blip r:embed="rId3" cstate="print"/>
          <a:srcRect/>
          <a:stretch>
            <a:fillRect/>
          </a:stretch>
        </p:blipFill>
        <p:spPr bwMode="auto">
          <a:xfrm>
            <a:off x="5364163" y="2348880"/>
            <a:ext cx="3529012" cy="3395663"/>
          </a:xfrm>
          <a:prstGeom prst="rect">
            <a:avLst/>
          </a:prstGeom>
          <a:noFill/>
          <a:ln w="9525">
            <a:noFill/>
            <a:miter lim="800000"/>
            <a:headEnd/>
            <a:tailEnd/>
          </a:ln>
        </p:spPr>
      </p:pic>
      <p:sp>
        <p:nvSpPr>
          <p:cNvPr id="9" name="内容占位符 8"/>
          <p:cNvSpPr>
            <a:spLocks noGrp="1"/>
          </p:cNvSpPr>
          <p:nvPr>
            <p:ph idx="1"/>
          </p:nvPr>
        </p:nvSpPr>
        <p:spPr>
          <a:xfrm>
            <a:off x="356400" y="928669"/>
            <a:ext cx="8431200" cy="1564227"/>
          </a:xfrm>
        </p:spPr>
        <p:txBody>
          <a:bodyPr/>
          <a:lstStyle/>
          <a:p>
            <a:r>
              <a:rPr lang="zh-CN" altLang="en-US" smtClean="0">
                <a:ea typeface="宋体" pitchFamily="2" charset="-122"/>
              </a:rPr>
              <a:t>下钻是通过在维级别中下降或通过引入某个或某些维来更细致的观察数据。 </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1000"/>
                                  </p:stCondLst>
                                  <p:childTnLst>
                                    <p:set>
                                      <p:cBhvr>
                                        <p:cTn id="6" dur="1" fill="hold">
                                          <p:stCondLst>
                                            <p:cond delay="0"/>
                                          </p:stCondLst>
                                        </p:cTn>
                                        <p:tgtEl>
                                          <p:spTgt spid="20484"/>
                                        </p:tgtEl>
                                        <p:attrNameLst>
                                          <p:attrName>style.visibility</p:attrName>
                                        </p:attrNameLst>
                                      </p:cBhvr>
                                      <p:to>
                                        <p:strVal val="visible"/>
                                      </p:to>
                                    </p:set>
                                    <p:anim calcmode="lin" valueType="num">
                                      <p:cBhvr additive="base">
                                        <p:cTn id="7" dur="500" fill="hold"/>
                                        <p:tgtEl>
                                          <p:spTgt spid="20484"/>
                                        </p:tgtEl>
                                        <p:attrNameLst>
                                          <p:attrName>ppt_x</p:attrName>
                                        </p:attrNameLst>
                                      </p:cBhvr>
                                      <p:tavLst>
                                        <p:tav tm="0">
                                          <p:val>
                                            <p:strVal val="0-#ppt_w/2"/>
                                          </p:val>
                                        </p:tav>
                                        <p:tav tm="100000">
                                          <p:val>
                                            <p:strVal val="#ppt_x"/>
                                          </p:val>
                                        </p:tav>
                                      </p:tavLst>
                                    </p:anim>
                                    <p:anim calcmode="lin" valueType="num">
                                      <p:cBhvr additive="base">
                                        <p:cTn id="8" dur="500" fill="hold"/>
                                        <p:tgtEl>
                                          <p:spTgt spid="20484"/>
                                        </p:tgtEl>
                                        <p:attrNameLst>
                                          <p:attrName>ppt_y</p:attrName>
                                        </p:attrNameLst>
                                      </p:cBhvr>
                                      <p:tavLst>
                                        <p:tav tm="0">
                                          <p:val>
                                            <p:strVal val="#ppt_y"/>
                                          </p:val>
                                        </p:tav>
                                        <p:tav tm="100000">
                                          <p:val>
                                            <p:strVal val="#ppt_y"/>
                                          </p:val>
                                        </p:tav>
                                      </p:tavLst>
                                    </p:anim>
                                  </p:childTnLst>
                                </p:cTn>
                              </p:par>
                            </p:childTnLst>
                          </p:cTn>
                        </p:par>
                        <p:par>
                          <p:cTn id="9" fill="hold">
                            <p:stCondLst>
                              <p:cond delay="1500"/>
                            </p:stCondLst>
                            <p:childTnLst>
                              <p:par>
                                <p:cTn id="10" presetID="3" presetClass="entr" presetSubtype="10" fill="hold" grpId="0" nodeType="afterEffect">
                                  <p:stCondLst>
                                    <p:cond delay="0"/>
                                  </p:stCondLst>
                                  <p:childTnLst>
                                    <p:set>
                                      <p:cBhvr>
                                        <p:cTn id="11" dur="1" fill="hold">
                                          <p:stCondLst>
                                            <p:cond delay="0"/>
                                          </p:stCondLst>
                                        </p:cTn>
                                        <p:tgtEl>
                                          <p:spTgt spid="20486"/>
                                        </p:tgtEl>
                                        <p:attrNameLst>
                                          <p:attrName>style.visibility</p:attrName>
                                        </p:attrNameLst>
                                      </p:cBhvr>
                                      <p:to>
                                        <p:strVal val="visible"/>
                                      </p:to>
                                    </p:set>
                                    <p:animEffect transition="in" filter="blinds(horizontal)">
                                      <p:cBhvr>
                                        <p:cTn id="12" dur="500"/>
                                        <p:tgtEl>
                                          <p:spTgt spid="20486"/>
                                        </p:tgtEl>
                                      </p:cBhvr>
                                    </p:animEffect>
                                  </p:childTnLst>
                                </p:cTn>
                              </p:par>
                            </p:childTnLst>
                          </p:cTn>
                        </p:par>
                        <p:par>
                          <p:cTn id="13" fill="hold">
                            <p:stCondLst>
                              <p:cond delay="2000"/>
                            </p:stCondLst>
                            <p:childTnLst>
                              <p:par>
                                <p:cTn id="14" presetID="20" presetClass="entr" presetSubtype="0" fill="hold" grpId="0" nodeType="afterEffect">
                                  <p:stCondLst>
                                    <p:cond delay="0"/>
                                  </p:stCondLst>
                                  <p:childTnLst>
                                    <p:set>
                                      <p:cBhvr>
                                        <p:cTn id="15" dur="1" fill="hold">
                                          <p:stCondLst>
                                            <p:cond delay="0"/>
                                          </p:stCondLst>
                                        </p:cTn>
                                        <p:tgtEl>
                                          <p:spTgt spid="20485"/>
                                        </p:tgtEl>
                                        <p:attrNameLst>
                                          <p:attrName>style.visibility</p:attrName>
                                        </p:attrNameLst>
                                      </p:cBhvr>
                                      <p:to>
                                        <p:strVal val="visible"/>
                                      </p:to>
                                    </p:set>
                                    <p:animEffect transition="in" filter="wedge">
                                      <p:cBhvr>
                                        <p:cTn id="16" dur="500"/>
                                        <p:tgtEl>
                                          <p:spTgt spid="20485"/>
                                        </p:tgtEl>
                                      </p:cBhvr>
                                    </p:animEffect>
                                  </p:childTnLst>
                                </p:cTn>
                              </p:par>
                            </p:childTnLst>
                          </p:cTn>
                        </p:par>
                        <p:par>
                          <p:cTn id="17" fill="hold">
                            <p:stCondLst>
                              <p:cond delay="2500"/>
                            </p:stCondLst>
                            <p:childTnLst>
                              <p:par>
                                <p:cTn id="18" presetID="5" presetClass="entr" presetSubtype="10" fill="hold" nodeType="afterEffect">
                                  <p:stCondLst>
                                    <p:cond delay="0"/>
                                  </p:stCondLst>
                                  <p:childTnLst>
                                    <p:set>
                                      <p:cBhvr>
                                        <p:cTn id="19" dur="1" fill="hold">
                                          <p:stCondLst>
                                            <p:cond delay="0"/>
                                          </p:stCondLst>
                                        </p:cTn>
                                        <p:tgtEl>
                                          <p:spTgt spid="20487"/>
                                        </p:tgtEl>
                                        <p:attrNameLst>
                                          <p:attrName>style.visibility</p:attrName>
                                        </p:attrNameLst>
                                      </p:cBhvr>
                                      <p:to>
                                        <p:strVal val="visible"/>
                                      </p:to>
                                    </p:set>
                                    <p:animEffect transition="in" filter="checkerboard(across)">
                                      <p:cBhvr>
                                        <p:cTn id="20" dur="500"/>
                                        <p:tgtEl>
                                          <p:spTgt spid="204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animBg="1"/>
      <p:bldP spid="2048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zh-CN" altLang="en-US" smtClean="0"/>
              <a:t>切片</a:t>
            </a:r>
            <a:r>
              <a:rPr lang="zh-CN" altLang="en-US"/>
              <a:t>（</a:t>
            </a:r>
            <a:r>
              <a:rPr lang="en-US" altLang="zh-CN"/>
              <a:t>slice</a:t>
            </a:r>
            <a:r>
              <a:rPr lang="zh-CN" altLang="en-US"/>
              <a:t>）</a:t>
            </a:r>
          </a:p>
        </p:txBody>
      </p:sp>
      <p:pic>
        <p:nvPicPr>
          <p:cNvPr id="21508" name="Picture 4"/>
          <p:cNvPicPr>
            <a:picLocks noChangeAspect="1" noChangeArrowheads="1"/>
          </p:cNvPicPr>
          <p:nvPr/>
        </p:nvPicPr>
        <p:blipFill>
          <a:blip r:embed="rId2" cstate="print"/>
          <a:srcRect/>
          <a:stretch>
            <a:fillRect/>
          </a:stretch>
        </p:blipFill>
        <p:spPr bwMode="auto">
          <a:xfrm>
            <a:off x="5364163" y="3041650"/>
            <a:ext cx="3457575" cy="2619375"/>
          </a:xfrm>
          <a:prstGeom prst="rect">
            <a:avLst/>
          </a:prstGeom>
          <a:noFill/>
          <a:ln w="9525">
            <a:noFill/>
            <a:miter lim="800000"/>
            <a:headEnd/>
            <a:tailEnd/>
          </a:ln>
        </p:spPr>
      </p:pic>
      <p:pic>
        <p:nvPicPr>
          <p:cNvPr id="21509" name="Picture 5"/>
          <p:cNvPicPr>
            <a:picLocks noChangeAspect="1" noChangeArrowheads="1"/>
          </p:cNvPicPr>
          <p:nvPr/>
        </p:nvPicPr>
        <p:blipFill>
          <a:blip r:embed="rId3" cstate="print"/>
          <a:srcRect/>
          <a:stretch>
            <a:fillRect/>
          </a:stretch>
        </p:blipFill>
        <p:spPr bwMode="auto">
          <a:xfrm>
            <a:off x="323850" y="2486372"/>
            <a:ext cx="3673475" cy="3390900"/>
          </a:xfrm>
          <a:prstGeom prst="rect">
            <a:avLst/>
          </a:prstGeom>
          <a:noFill/>
          <a:ln w="9525">
            <a:noFill/>
            <a:miter lim="800000"/>
            <a:headEnd/>
            <a:tailEnd/>
          </a:ln>
        </p:spPr>
      </p:pic>
      <p:sp>
        <p:nvSpPr>
          <p:cNvPr id="21510" name="AutoShape 6"/>
          <p:cNvSpPr>
            <a:spLocks noChangeArrowheads="1"/>
          </p:cNvSpPr>
          <p:nvPr/>
        </p:nvSpPr>
        <p:spPr bwMode="auto">
          <a:xfrm>
            <a:off x="3995738" y="3789363"/>
            <a:ext cx="1223962" cy="576262"/>
          </a:xfrm>
          <a:prstGeom prst="rightArrow">
            <a:avLst>
              <a:gd name="adj1" fmla="val 50000"/>
              <a:gd name="adj2" fmla="val 53099"/>
            </a:avLst>
          </a:prstGeom>
          <a:solidFill>
            <a:schemeClr val="accent1"/>
          </a:solidFill>
          <a:ln w="9525">
            <a:solidFill>
              <a:schemeClr val="tx1"/>
            </a:solidFill>
            <a:miter lim="800000"/>
            <a:headEnd/>
            <a:tailEnd/>
          </a:ln>
          <a:effectLst/>
        </p:spPr>
        <p:txBody>
          <a:bodyPr wrap="none" anchor="ctr"/>
          <a:lstStyle/>
          <a:p>
            <a:pPr algn="ctr"/>
            <a:endParaRPr lang="zh-CN" altLang="zh-CN"/>
          </a:p>
        </p:txBody>
      </p:sp>
      <p:sp>
        <p:nvSpPr>
          <p:cNvPr id="21511" name="Text Box 7"/>
          <p:cNvSpPr txBox="1">
            <a:spLocks noChangeArrowheads="1"/>
          </p:cNvSpPr>
          <p:nvPr/>
        </p:nvSpPr>
        <p:spPr bwMode="auto">
          <a:xfrm>
            <a:off x="3707904" y="3203684"/>
            <a:ext cx="1872406" cy="369332"/>
          </a:xfrm>
          <a:prstGeom prst="rect">
            <a:avLst/>
          </a:prstGeom>
          <a:noFill/>
          <a:ln w="9525">
            <a:noFill/>
            <a:miter lim="800000"/>
            <a:headEnd/>
            <a:tailEnd/>
          </a:ln>
          <a:effectLst/>
        </p:spPr>
        <p:txBody>
          <a:bodyPr wrap="square">
            <a:spAutoFit/>
          </a:bodyPr>
          <a:lstStyle/>
          <a:p>
            <a:pPr algn="l">
              <a:spcBef>
                <a:spcPct val="50000"/>
              </a:spcBef>
            </a:pPr>
            <a:r>
              <a:rPr lang="en-US" altLang="zh-CN">
                <a:solidFill>
                  <a:srgbClr val="FF0000"/>
                </a:solidFill>
                <a:latin typeface="宋体" pitchFamily="2" charset="-122"/>
                <a:ea typeface="宋体" pitchFamily="2" charset="-122"/>
              </a:rPr>
              <a:t>“</a:t>
            </a:r>
            <a:r>
              <a:rPr lang="zh-CN" altLang="en-US">
                <a:solidFill>
                  <a:srgbClr val="FF0000"/>
                </a:solidFill>
                <a:latin typeface="宋体" pitchFamily="2" charset="-122"/>
                <a:ea typeface="宋体" pitchFamily="2" charset="-122"/>
              </a:rPr>
              <a:t>时间＝</a:t>
            </a:r>
            <a:r>
              <a:rPr lang="en-US" altLang="zh-CN">
                <a:solidFill>
                  <a:srgbClr val="FF0000"/>
                </a:solidFill>
                <a:latin typeface="宋体" pitchFamily="2" charset="-122"/>
                <a:ea typeface="宋体" pitchFamily="2" charset="-122"/>
              </a:rPr>
              <a:t>1</a:t>
            </a:r>
            <a:r>
              <a:rPr lang="zh-CN" altLang="en-US">
                <a:solidFill>
                  <a:srgbClr val="FF0000"/>
                </a:solidFill>
                <a:latin typeface="宋体" pitchFamily="2" charset="-122"/>
                <a:ea typeface="宋体" pitchFamily="2" charset="-122"/>
              </a:rPr>
              <a:t>季度” </a:t>
            </a:r>
          </a:p>
        </p:txBody>
      </p:sp>
      <p:sp>
        <p:nvSpPr>
          <p:cNvPr id="9" name="内容占位符 8"/>
          <p:cNvSpPr>
            <a:spLocks noGrp="1"/>
          </p:cNvSpPr>
          <p:nvPr>
            <p:ph idx="1"/>
          </p:nvPr>
        </p:nvSpPr>
        <p:spPr>
          <a:xfrm>
            <a:off x="356400" y="928669"/>
            <a:ext cx="8431200" cy="1708243"/>
          </a:xfrm>
        </p:spPr>
        <p:txBody>
          <a:bodyPr/>
          <a:lstStyle/>
          <a:p>
            <a:r>
              <a:rPr lang="zh-CN" altLang="en-US" smtClean="0">
                <a:ea typeface="宋体" pitchFamily="2" charset="-122"/>
              </a:rPr>
              <a:t>在给定的数据立方体的一个维上进行的选择操作。切片的结果是得到了一个二维的平面数据。 </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1000"/>
                                  </p:stCondLst>
                                  <p:childTnLst>
                                    <p:set>
                                      <p:cBhvr>
                                        <p:cTn id="6" dur="1" fill="hold">
                                          <p:stCondLst>
                                            <p:cond delay="0"/>
                                          </p:stCondLst>
                                        </p:cTn>
                                        <p:tgtEl>
                                          <p:spTgt spid="21509"/>
                                        </p:tgtEl>
                                        <p:attrNameLst>
                                          <p:attrName>style.visibility</p:attrName>
                                        </p:attrNameLst>
                                      </p:cBhvr>
                                      <p:to>
                                        <p:strVal val="visible"/>
                                      </p:to>
                                    </p:set>
                                    <p:anim calcmode="lin" valueType="num">
                                      <p:cBhvr additive="base">
                                        <p:cTn id="7" dur="500" fill="hold"/>
                                        <p:tgtEl>
                                          <p:spTgt spid="21509"/>
                                        </p:tgtEl>
                                        <p:attrNameLst>
                                          <p:attrName>ppt_x</p:attrName>
                                        </p:attrNameLst>
                                      </p:cBhvr>
                                      <p:tavLst>
                                        <p:tav tm="0">
                                          <p:val>
                                            <p:strVal val="0-#ppt_w/2"/>
                                          </p:val>
                                        </p:tav>
                                        <p:tav tm="100000">
                                          <p:val>
                                            <p:strVal val="#ppt_x"/>
                                          </p:val>
                                        </p:tav>
                                      </p:tavLst>
                                    </p:anim>
                                    <p:anim calcmode="lin" valueType="num">
                                      <p:cBhvr additive="base">
                                        <p:cTn id="8" dur="500" fill="hold"/>
                                        <p:tgtEl>
                                          <p:spTgt spid="21509"/>
                                        </p:tgtEl>
                                        <p:attrNameLst>
                                          <p:attrName>ppt_y</p:attrName>
                                        </p:attrNameLst>
                                      </p:cBhvr>
                                      <p:tavLst>
                                        <p:tav tm="0">
                                          <p:val>
                                            <p:strVal val="#ppt_y"/>
                                          </p:val>
                                        </p:tav>
                                        <p:tav tm="100000">
                                          <p:val>
                                            <p:strVal val="#ppt_y"/>
                                          </p:val>
                                        </p:tav>
                                      </p:tavLst>
                                    </p:anim>
                                  </p:childTnLst>
                                </p:cTn>
                              </p:par>
                            </p:childTnLst>
                          </p:cTn>
                        </p:par>
                        <p:par>
                          <p:cTn id="9" fill="hold">
                            <p:stCondLst>
                              <p:cond delay="1500"/>
                            </p:stCondLst>
                            <p:childTnLst>
                              <p:par>
                                <p:cTn id="10" presetID="3" presetClass="entr" presetSubtype="10" fill="hold" grpId="0" nodeType="afterEffect">
                                  <p:stCondLst>
                                    <p:cond delay="0"/>
                                  </p:stCondLst>
                                  <p:childTnLst>
                                    <p:set>
                                      <p:cBhvr>
                                        <p:cTn id="11" dur="1" fill="hold">
                                          <p:stCondLst>
                                            <p:cond delay="0"/>
                                          </p:stCondLst>
                                        </p:cTn>
                                        <p:tgtEl>
                                          <p:spTgt spid="21511"/>
                                        </p:tgtEl>
                                        <p:attrNameLst>
                                          <p:attrName>style.visibility</p:attrName>
                                        </p:attrNameLst>
                                      </p:cBhvr>
                                      <p:to>
                                        <p:strVal val="visible"/>
                                      </p:to>
                                    </p:set>
                                    <p:animEffect transition="in" filter="blinds(horizontal)">
                                      <p:cBhvr>
                                        <p:cTn id="12" dur="500"/>
                                        <p:tgtEl>
                                          <p:spTgt spid="21511"/>
                                        </p:tgtEl>
                                      </p:cBhvr>
                                    </p:animEffect>
                                  </p:childTnLst>
                                </p:cTn>
                              </p:par>
                            </p:childTnLst>
                          </p:cTn>
                        </p:par>
                        <p:par>
                          <p:cTn id="13" fill="hold">
                            <p:stCondLst>
                              <p:cond delay="2000"/>
                            </p:stCondLst>
                            <p:childTnLst>
                              <p:par>
                                <p:cTn id="14" presetID="20" presetClass="entr" presetSubtype="0" fill="hold" grpId="0" nodeType="afterEffect">
                                  <p:stCondLst>
                                    <p:cond delay="0"/>
                                  </p:stCondLst>
                                  <p:childTnLst>
                                    <p:set>
                                      <p:cBhvr>
                                        <p:cTn id="15" dur="1" fill="hold">
                                          <p:stCondLst>
                                            <p:cond delay="0"/>
                                          </p:stCondLst>
                                        </p:cTn>
                                        <p:tgtEl>
                                          <p:spTgt spid="21510"/>
                                        </p:tgtEl>
                                        <p:attrNameLst>
                                          <p:attrName>style.visibility</p:attrName>
                                        </p:attrNameLst>
                                      </p:cBhvr>
                                      <p:to>
                                        <p:strVal val="visible"/>
                                      </p:to>
                                    </p:set>
                                    <p:animEffect transition="in" filter="wedge">
                                      <p:cBhvr>
                                        <p:cTn id="16" dur="500"/>
                                        <p:tgtEl>
                                          <p:spTgt spid="21510"/>
                                        </p:tgtEl>
                                      </p:cBhvr>
                                    </p:animEffect>
                                  </p:childTnLst>
                                </p:cTn>
                              </p:par>
                            </p:childTnLst>
                          </p:cTn>
                        </p:par>
                        <p:par>
                          <p:cTn id="17" fill="hold">
                            <p:stCondLst>
                              <p:cond delay="2500"/>
                            </p:stCondLst>
                            <p:childTnLst>
                              <p:par>
                                <p:cTn id="18" presetID="5" presetClass="entr" presetSubtype="10" fill="hold" nodeType="afterEffect">
                                  <p:stCondLst>
                                    <p:cond delay="0"/>
                                  </p:stCondLst>
                                  <p:childTnLst>
                                    <p:set>
                                      <p:cBhvr>
                                        <p:cTn id="19" dur="1" fill="hold">
                                          <p:stCondLst>
                                            <p:cond delay="0"/>
                                          </p:stCondLst>
                                        </p:cTn>
                                        <p:tgtEl>
                                          <p:spTgt spid="21508"/>
                                        </p:tgtEl>
                                        <p:attrNameLst>
                                          <p:attrName>style.visibility</p:attrName>
                                        </p:attrNameLst>
                                      </p:cBhvr>
                                      <p:to>
                                        <p:strVal val="visible"/>
                                      </p:to>
                                    </p:set>
                                    <p:animEffect transition="in" filter="checkerboard(across)">
                                      <p:cBhvr>
                                        <p:cTn id="20" dur="500"/>
                                        <p:tgtEl>
                                          <p:spTgt spid="21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0" grpId="0" animBg="1"/>
      <p:bldP spid="215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zh-CN" altLang="en-US" smtClean="0"/>
              <a:t>切块</a:t>
            </a:r>
            <a:r>
              <a:rPr lang="zh-CN" altLang="en-US"/>
              <a:t>（</a:t>
            </a:r>
            <a:r>
              <a:rPr lang="en-US" altLang="zh-CN"/>
              <a:t>dice</a:t>
            </a:r>
            <a:r>
              <a:rPr lang="zh-CN" altLang="en-US"/>
              <a:t>）</a:t>
            </a:r>
          </a:p>
        </p:txBody>
      </p:sp>
      <p:pic>
        <p:nvPicPr>
          <p:cNvPr id="22532" name="Picture 4"/>
          <p:cNvPicPr>
            <a:picLocks noChangeAspect="1" noChangeArrowheads="1"/>
          </p:cNvPicPr>
          <p:nvPr/>
        </p:nvPicPr>
        <p:blipFill>
          <a:blip r:embed="rId2" cstate="print"/>
          <a:srcRect/>
          <a:stretch>
            <a:fillRect/>
          </a:stretch>
        </p:blipFill>
        <p:spPr bwMode="auto">
          <a:xfrm>
            <a:off x="323850" y="2558380"/>
            <a:ext cx="3673475" cy="3390900"/>
          </a:xfrm>
          <a:prstGeom prst="rect">
            <a:avLst/>
          </a:prstGeom>
          <a:noFill/>
          <a:ln w="9525">
            <a:noFill/>
            <a:miter lim="800000"/>
            <a:headEnd/>
            <a:tailEnd/>
          </a:ln>
        </p:spPr>
      </p:pic>
      <p:sp>
        <p:nvSpPr>
          <p:cNvPr id="22533" name="AutoShape 5"/>
          <p:cNvSpPr>
            <a:spLocks noChangeArrowheads="1"/>
          </p:cNvSpPr>
          <p:nvPr/>
        </p:nvSpPr>
        <p:spPr bwMode="auto">
          <a:xfrm>
            <a:off x="3995738" y="3932238"/>
            <a:ext cx="1800225" cy="576262"/>
          </a:xfrm>
          <a:prstGeom prst="rightArrow">
            <a:avLst>
              <a:gd name="adj1" fmla="val 50000"/>
              <a:gd name="adj2" fmla="val 78099"/>
            </a:avLst>
          </a:prstGeom>
          <a:solidFill>
            <a:schemeClr val="accent1"/>
          </a:solidFill>
          <a:ln w="9525">
            <a:solidFill>
              <a:schemeClr val="tx1"/>
            </a:solidFill>
            <a:miter lim="800000"/>
            <a:headEnd/>
            <a:tailEnd/>
          </a:ln>
          <a:effectLst/>
        </p:spPr>
        <p:txBody>
          <a:bodyPr wrap="none" anchor="ctr"/>
          <a:lstStyle/>
          <a:p>
            <a:pPr algn="ctr"/>
            <a:endParaRPr lang="zh-CN" altLang="zh-CN"/>
          </a:p>
        </p:txBody>
      </p:sp>
      <p:pic>
        <p:nvPicPr>
          <p:cNvPr id="22535" name="Picture 7"/>
          <p:cNvPicPr>
            <a:picLocks noChangeAspect="1" noChangeArrowheads="1"/>
          </p:cNvPicPr>
          <p:nvPr/>
        </p:nvPicPr>
        <p:blipFill>
          <a:blip r:embed="rId3" cstate="print"/>
          <a:srcRect/>
          <a:stretch>
            <a:fillRect/>
          </a:stretch>
        </p:blipFill>
        <p:spPr bwMode="auto">
          <a:xfrm>
            <a:off x="5940425" y="2997200"/>
            <a:ext cx="2879725" cy="2606675"/>
          </a:xfrm>
          <a:prstGeom prst="rect">
            <a:avLst/>
          </a:prstGeom>
          <a:noFill/>
          <a:ln w="9525">
            <a:noFill/>
            <a:miter lim="800000"/>
            <a:headEnd/>
            <a:tailEnd/>
          </a:ln>
        </p:spPr>
      </p:pic>
      <p:sp>
        <p:nvSpPr>
          <p:cNvPr id="9" name="内容占位符 8"/>
          <p:cNvSpPr>
            <a:spLocks noGrp="1"/>
          </p:cNvSpPr>
          <p:nvPr>
            <p:ph idx="1"/>
          </p:nvPr>
        </p:nvSpPr>
        <p:spPr>
          <a:xfrm>
            <a:off x="356400" y="928669"/>
            <a:ext cx="8431200" cy="1636235"/>
          </a:xfrm>
        </p:spPr>
        <p:txBody>
          <a:bodyPr/>
          <a:lstStyle/>
          <a:p>
            <a:r>
              <a:rPr lang="zh-CN" altLang="en-US" smtClean="0">
                <a:ea typeface="宋体" pitchFamily="2" charset="-122"/>
              </a:rPr>
              <a:t>在给定的数据立方体的两个或多个维上进行的选择操作。切块的结果是得到了一个子立方体。</a:t>
            </a:r>
            <a:endParaRPr lang="zh-CN" altLang="en-US"/>
          </a:p>
        </p:txBody>
      </p:sp>
      <p:sp>
        <p:nvSpPr>
          <p:cNvPr id="22534" name="Text Box 6"/>
          <p:cNvSpPr txBox="1">
            <a:spLocks noChangeArrowheads="1"/>
          </p:cNvSpPr>
          <p:nvPr/>
        </p:nvSpPr>
        <p:spPr bwMode="auto">
          <a:xfrm>
            <a:off x="3707904" y="2780928"/>
            <a:ext cx="3672408" cy="523220"/>
          </a:xfrm>
          <a:prstGeom prst="rect">
            <a:avLst/>
          </a:prstGeom>
          <a:noFill/>
          <a:ln w="9525">
            <a:noFill/>
            <a:miter lim="800000"/>
            <a:headEnd/>
            <a:tailEnd/>
          </a:ln>
          <a:effectLst/>
        </p:spPr>
        <p:txBody>
          <a:bodyPr wrap="square">
            <a:spAutoFit/>
          </a:bodyPr>
          <a:lstStyle/>
          <a:p>
            <a:r>
              <a:rPr lang="en-US" altLang="zh-CN" sz="1400" smtClean="0">
                <a:solidFill>
                  <a:srgbClr val="FF0000"/>
                </a:solidFill>
                <a:latin typeface="宋体" pitchFamily="2" charset="-122"/>
                <a:ea typeface="宋体" pitchFamily="2" charset="-122"/>
              </a:rPr>
              <a:t> (</a:t>
            </a:r>
            <a:r>
              <a:rPr lang="zh-CN" altLang="en-US" sz="1400" smtClean="0">
                <a:solidFill>
                  <a:srgbClr val="FF0000"/>
                </a:solidFill>
                <a:latin typeface="宋体" pitchFamily="2" charset="-122"/>
                <a:ea typeface="宋体" pitchFamily="2" charset="-122"/>
              </a:rPr>
              <a:t>度量值＝“正常”</a:t>
            </a:r>
            <a:r>
              <a:rPr lang="en-US" altLang="zh-CN" sz="1400" smtClean="0">
                <a:solidFill>
                  <a:srgbClr val="FF0000"/>
                </a:solidFill>
                <a:latin typeface="宋体" pitchFamily="2" charset="-122"/>
                <a:ea typeface="宋体" pitchFamily="2" charset="-122"/>
              </a:rPr>
              <a:t>or “</a:t>
            </a:r>
            <a:r>
              <a:rPr lang="zh-CN" altLang="en-US" sz="1400" smtClean="0">
                <a:solidFill>
                  <a:srgbClr val="FF0000"/>
                </a:solidFill>
                <a:latin typeface="宋体" pitchFamily="2" charset="-122"/>
                <a:ea typeface="宋体" pitchFamily="2" charset="-122"/>
              </a:rPr>
              <a:t>次级”）</a:t>
            </a:r>
            <a:r>
              <a:rPr lang="en-US" altLang="zh-CN" sz="1400" smtClean="0">
                <a:solidFill>
                  <a:srgbClr val="FF0000"/>
                </a:solidFill>
                <a:latin typeface="宋体" pitchFamily="2" charset="-122"/>
                <a:ea typeface="宋体" pitchFamily="2" charset="-122"/>
              </a:rPr>
              <a:t>And </a:t>
            </a:r>
          </a:p>
          <a:p>
            <a:r>
              <a:rPr lang="zh-CN" altLang="en-US" sz="1400" smtClean="0">
                <a:solidFill>
                  <a:srgbClr val="FF0000"/>
                </a:solidFill>
                <a:latin typeface="宋体" pitchFamily="2" charset="-122"/>
                <a:ea typeface="宋体" pitchFamily="2" charset="-122"/>
              </a:rPr>
              <a:t>（时间＝“</a:t>
            </a:r>
            <a:r>
              <a:rPr lang="en-US" altLang="zh-CN" sz="1400" smtClean="0">
                <a:solidFill>
                  <a:srgbClr val="FF0000"/>
                </a:solidFill>
                <a:latin typeface="宋体" pitchFamily="2" charset="-122"/>
                <a:ea typeface="宋体" pitchFamily="2" charset="-122"/>
              </a:rPr>
              <a:t>1</a:t>
            </a:r>
            <a:r>
              <a:rPr lang="zh-CN" altLang="en-US" sz="1400" smtClean="0">
                <a:solidFill>
                  <a:srgbClr val="FF0000"/>
                </a:solidFill>
                <a:latin typeface="宋体" pitchFamily="2" charset="-122"/>
                <a:ea typeface="宋体" pitchFamily="2" charset="-122"/>
              </a:rPr>
              <a:t>季度” </a:t>
            </a:r>
            <a:r>
              <a:rPr lang="en-US" altLang="zh-CN" sz="1400" smtClean="0">
                <a:solidFill>
                  <a:srgbClr val="FF0000"/>
                </a:solidFill>
                <a:latin typeface="宋体" pitchFamily="2" charset="-122"/>
                <a:ea typeface="宋体" pitchFamily="2" charset="-122"/>
              </a:rPr>
              <a:t>or “2</a:t>
            </a:r>
            <a:r>
              <a:rPr lang="zh-CN" altLang="en-US" sz="1400" smtClean="0">
                <a:solidFill>
                  <a:srgbClr val="FF0000"/>
                </a:solidFill>
                <a:latin typeface="宋体" pitchFamily="2" charset="-122"/>
                <a:ea typeface="宋体" pitchFamily="2" charset="-122"/>
              </a:rPr>
              <a:t>季度”） </a:t>
            </a:r>
            <a:endParaRPr lang="zh-CN" altLang="en-US" sz="140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1000"/>
                                  </p:stCondLst>
                                  <p:childTnLst>
                                    <p:set>
                                      <p:cBhvr>
                                        <p:cTn id="6" dur="1" fill="hold">
                                          <p:stCondLst>
                                            <p:cond delay="0"/>
                                          </p:stCondLst>
                                        </p:cTn>
                                        <p:tgtEl>
                                          <p:spTgt spid="22532"/>
                                        </p:tgtEl>
                                        <p:attrNameLst>
                                          <p:attrName>style.visibility</p:attrName>
                                        </p:attrNameLst>
                                      </p:cBhvr>
                                      <p:to>
                                        <p:strVal val="visible"/>
                                      </p:to>
                                    </p:set>
                                    <p:anim calcmode="lin" valueType="num">
                                      <p:cBhvr additive="base">
                                        <p:cTn id="7" dur="500" fill="hold"/>
                                        <p:tgtEl>
                                          <p:spTgt spid="22532"/>
                                        </p:tgtEl>
                                        <p:attrNameLst>
                                          <p:attrName>ppt_x</p:attrName>
                                        </p:attrNameLst>
                                      </p:cBhvr>
                                      <p:tavLst>
                                        <p:tav tm="0">
                                          <p:val>
                                            <p:strVal val="0-#ppt_w/2"/>
                                          </p:val>
                                        </p:tav>
                                        <p:tav tm="100000">
                                          <p:val>
                                            <p:strVal val="#ppt_x"/>
                                          </p:val>
                                        </p:tav>
                                      </p:tavLst>
                                    </p:anim>
                                    <p:anim calcmode="lin" valueType="num">
                                      <p:cBhvr additive="base">
                                        <p:cTn id="8" dur="500" fill="hold"/>
                                        <p:tgtEl>
                                          <p:spTgt spid="22532"/>
                                        </p:tgtEl>
                                        <p:attrNameLst>
                                          <p:attrName>ppt_y</p:attrName>
                                        </p:attrNameLst>
                                      </p:cBhvr>
                                      <p:tavLst>
                                        <p:tav tm="0">
                                          <p:val>
                                            <p:strVal val="#ppt_y"/>
                                          </p:val>
                                        </p:tav>
                                        <p:tav tm="100000">
                                          <p:val>
                                            <p:strVal val="#ppt_y"/>
                                          </p:val>
                                        </p:tav>
                                      </p:tavLst>
                                    </p:anim>
                                  </p:childTnLst>
                                </p:cTn>
                              </p:par>
                            </p:childTnLst>
                          </p:cTn>
                        </p:par>
                        <p:par>
                          <p:cTn id="9" fill="hold">
                            <p:stCondLst>
                              <p:cond delay="1500"/>
                            </p:stCondLst>
                            <p:childTnLst>
                              <p:par>
                                <p:cTn id="10" presetID="3" presetClass="entr" presetSubtype="10" fill="hold" grpId="0" nodeType="afterEffect">
                                  <p:stCondLst>
                                    <p:cond delay="0"/>
                                  </p:stCondLst>
                                  <p:childTnLst>
                                    <p:set>
                                      <p:cBhvr>
                                        <p:cTn id="11" dur="1" fill="hold">
                                          <p:stCondLst>
                                            <p:cond delay="0"/>
                                          </p:stCondLst>
                                        </p:cTn>
                                        <p:tgtEl>
                                          <p:spTgt spid="22534"/>
                                        </p:tgtEl>
                                        <p:attrNameLst>
                                          <p:attrName>style.visibility</p:attrName>
                                        </p:attrNameLst>
                                      </p:cBhvr>
                                      <p:to>
                                        <p:strVal val="visible"/>
                                      </p:to>
                                    </p:set>
                                    <p:animEffect transition="in" filter="blinds(horizontal)">
                                      <p:cBhvr>
                                        <p:cTn id="12" dur="500"/>
                                        <p:tgtEl>
                                          <p:spTgt spid="22534"/>
                                        </p:tgtEl>
                                      </p:cBhvr>
                                    </p:animEffect>
                                  </p:childTnLst>
                                </p:cTn>
                              </p:par>
                            </p:childTnLst>
                          </p:cTn>
                        </p:par>
                        <p:par>
                          <p:cTn id="13" fill="hold">
                            <p:stCondLst>
                              <p:cond delay="2000"/>
                            </p:stCondLst>
                            <p:childTnLst>
                              <p:par>
                                <p:cTn id="14" presetID="20" presetClass="entr" presetSubtype="0" fill="hold" grpId="0" nodeType="afterEffect">
                                  <p:stCondLst>
                                    <p:cond delay="0"/>
                                  </p:stCondLst>
                                  <p:childTnLst>
                                    <p:set>
                                      <p:cBhvr>
                                        <p:cTn id="15" dur="1" fill="hold">
                                          <p:stCondLst>
                                            <p:cond delay="0"/>
                                          </p:stCondLst>
                                        </p:cTn>
                                        <p:tgtEl>
                                          <p:spTgt spid="22533"/>
                                        </p:tgtEl>
                                        <p:attrNameLst>
                                          <p:attrName>style.visibility</p:attrName>
                                        </p:attrNameLst>
                                      </p:cBhvr>
                                      <p:to>
                                        <p:strVal val="visible"/>
                                      </p:to>
                                    </p:set>
                                    <p:animEffect transition="in" filter="wedge">
                                      <p:cBhvr>
                                        <p:cTn id="16" dur="500"/>
                                        <p:tgtEl>
                                          <p:spTgt spid="22533"/>
                                        </p:tgtEl>
                                      </p:cBhvr>
                                    </p:animEffect>
                                  </p:childTnLst>
                                </p:cTn>
                              </p:par>
                            </p:childTnLst>
                          </p:cTn>
                        </p:par>
                        <p:par>
                          <p:cTn id="17" fill="hold">
                            <p:stCondLst>
                              <p:cond delay="2500"/>
                            </p:stCondLst>
                            <p:childTnLst>
                              <p:par>
                                <p:cTn id="18" presetID="8" presetClass="entr" presetSubtype="16" fill="hold" nodeType="afterEffect">
                                  <p:stCondLst>
                                    <p:cond delay="0"/>
                                  </p:stCondLst>
                                  <p:childTnLst>
                                    <p:set>
                                      <p:cBhvr>
                                        <p:cTn id="19" dur="1" fill="hold">
                                          <p:stCondLst>
                                            <p:cond delay="0"/>
                                          </p:stCondLst>
                                        </p:cTn>
                                        <p:tgtEl>
                                          <p:spTgt spid="22535"/>
                                        </p:tgtEl>
                                        <p:attrNameLst>
                                          <p:attrName>style.visibility</p:attrName>
                                        </p:attrNameLst>
                                      </p:cBhvr>
                                      <p:to>
                                        <p:strVal val="visible"/>
                                      </p:to>
                                    </p:set>
                                    <p:animEffect transition="in" filter="diamond(in)">
                                      <p:cBhvr>
                                        <p:cTn id="20" dur="500"/>
                                        <p:tgtEl>
                                          <p:spTgt spid="225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3" grpId="0" animBg="1"/>
      <p:bldP spid="2253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1763688" y="134696"/>
            <a:ext cx="7344816" cy="558000"/>
          </a:xfrm>
          <a:prstGeom prst="rect">
            <a:avLst/>
          </a:prstGeom>
          <a:noFill/>
          <a:ln w="9525">
            <a:noFill/>
            <a:miter lim="800000"/>
            <a:headEnd/>
            <a:tailEnd/>
          </a:ln>
        </p:spPr>
        <p:txBody>
          <a:bodyPr lIns="0" rIns="0" bIns="0" anchor="t"/>
          <a:lstStyle/>
          <a:p>
            <a:pPr algn="r"/>
            <a:r>
              <a:rPr lang="zh-CN" sz="2800">
                <a:solidFill>
                  <a:schemeClr val="bg1"/>
                </a:solidFill>
                <a:latin typeface="黑体" pitchFamily="2" charset="-122"/>
                <a:ea typeface="黑体" pitchFamily="2" charset="-122"/>
              </a:rPr>
              <a:t>目录</a:t>
            </a:r>
          </a:p>
        </p:txBody>
      </p:sp>
      <p:pic>
        <p:nvPicPr>
          <p:cNvPr id="4099" name="Picture 3" descr="arrow_metal01"/>
          <p:cNvPicPr>
            <a:picLocks noChangeAspect="1" noChangeArrowheads="1"/>
          </p:cNvPicPr>
          <p:nvPr/>
        </p:nvPicPr>
        <p:blipFill>
          <a:blip r:embed="rId2" cstate="print">
            <a:lum contrast="6000"/>
          </a:blip>
          <a:srcRect/>
          <a:stretch>
            <a:fillRect/>
          </a:stretch>
        </p:blipFill>
        <p:spPr bwMode="auto">
          <a:xfrm>
            <a:off x="827088" y="2420938"/>
            <a:ext cx="2543175" cy="3392487"/>
          </a:xfrm>
          <a:prstGeom prst="rect">
            <a:avLst/>
          </a:prstGeom>
          <a:noFill/>
          <a:ln w="9525">
            <a:noFill/>
            <a:miter lim="800000"/>
            <a:headEnd/>
            <a:tailEnd/>
          </a:ln>
        </p:spPr>
      </p:pic>
      <p:sp>
        <p:nvSpPr>
          <p:cNvPr id="5124" name="Rectangle 4"/>
          <p:cNvSpPr>
            <a:spLocks noChangeArrowheads="1"/>
          </p:cNvSpPr>
          <p:nvPr/>
        </p:nvSpPr>
        <p:spPr bwMode="auto">
          <a:xfrm>
            <a:off x="4067175" y="4868863"/>
            <a:ext cx="3241675" cy="366712"/>
          </a:xfrm>
          <a:prstGeom prst="rect">
            <a:avLst/>
          </a:prstGeom>
          <a:noFill/>
          <a:ln w="9525">
            <a:noFill/>
            <a:miter lim="800000"/>
            <a:headEnd/>
            <a:tailEnd/>
          </a:ln>
        </p:spPr>
        <p:txBody>
          <a:bodyPr>
            <a:spAutoFit/>
          </a:bodyPr>
          <a:lstStyle/>
          <a:p>
            <a:r>
              <a:rPr lang="zh-CN" altLang="en-US" b="1" smtClean="0">
                <a:latin typeface="宋体" pitchFamily="2" charset="-122"/>
                <a:ea typeface="宋体" pitchFamily="2" charset="-122"/>
              </a:rPr>
              <a:t>多维数据库存储方式</a:t>
            </a:r>
            <a:endParaRPr lang="zh-CN" b="1">
              <a:latin typeface="宋体" pitchFamily="2" charset="-122"/>
              <a:ea typeface="宋体" pitchFamily="2" charset="-122"/>
            </a:endParaRPr>
          </a:p>
        </p:txBody>
      </p:sp>
      <p:sp>
        <p:nvSpPr>
          <p:cNvPr id="5126" name="Rectangle 6">
            <a:hlinkClick r:id="rId3" action="ppaction://hlinksldjump"/>
          </p:cNvPr>
          <p:cNvSpPr>
            <a:spLocks noChangeArrowheads="1"/>
          </p:cNvSpPr>
          <p:nvPr/>
        </p:nvSpPr>
        <p:spPr bwMode="auto">
          <a:xfrm>
            <a:off x="3851275" y="2276475"/>
            <a:ext cx="3552825" cy="369888"/>
          </a:xfrm>
          <a:prstGeom prst="rect">
            <a:avLst/>
          </a:prstGeom>
          <a:noFill/>
          <a:ln w="9525">
            <a:noFill/>
            <a:miter lim="800000"/>
            <a:headEnd/>
            <a:tailEnd/>
          </a:ln>
        </p:spPr>
        <p:txBody>
          <a:bodyPr>
            <a:spAutoFit/>
          </a:bodyPr>
          <a:lstStyle/>
          <a:p>
            <a:r>
              <a:rPr lang="zh-CN" altLang="en-US" b="1">
                <a:latin typeface="宋体" pitchFamily="2" charset="-122"/>
                <a:ea typeface="宋体" pitchFamily="2" charset="-122"/>
              </a:rPr>
              <a:t>课程回顾</a:t>
            </a:r>
            <a:endParaRPr lang="zh-CN" b="1">
              <a:latin typeface="宋体" pitchFamily="2" charset="-122"/>
              <a:ea typeface="宋体" pitchFamily="2" charset="-122"/>
            </a:endParaRPr>
          </a:p>
        </p:txBody>
      </p:sp>
      <p:grpSp>
        <p:nvGrpSpPr>
          <p:cNvPr id="4" name="组合 68"/>
          <p:cNvGrpSpPr>
            <a:grpSpLocks/>
          </p:cNvGrpSpPr>
          <p:nvPr/>
        </p:nvGrpSpPr>
        <p:grpSpPr bwMode="auto">
          <a:xfrm>
            <a:off x="3059113" y="2243138"/>
            <a:ext cx="4968875" cy="393700"/>
            <a:chOff x="3059113" y="2243138"/>
            <a:chExt cx="4968875" cy="393774"/>
          </a:xfrm>
        </p:grpSpPr>
        <p:sp>
          <p:nvSpPr>
            <p:cNvPr id="4163" name="Line 5"/>
            <p:cNvSpPr>
              <a:spLocks noChangeShapeType="1"/>
            </p:cNvSpPr>
            <p:nvPr/>
          </p:nvSpPr>
          <p:spPr bwMode="auto">
            <a:xfrm flipV="1">
              <a:off x="3419872" y="2636912"/>
              <a:ext cx="4608116" cy="0"/>
            </a:xfrm>
            <a:prstGeom prst="line">
              <a:avLst/>
            </a:prstGeom>
            <a:noFill/>
            <a:ln w="28575" cap="rnd">
              <a:solidFill>
                <a:schemeClr val="tx1"/>
              </a:solidFill>
              <a:prstDash val="sysDot"/>
              <a:round/>
              <a:headEnd/>
              <a:tailEnd/>
            </a:ln>
          </p:spPr>
          <p:txBody>
            <a:bodyPr/>
            <a:lstStyle/>
            <a:p>
              <a:endParaRPr lang="zh-CN" altLang="en-US">
                <a:latin typeface="宋体" pitchFamily="2" charset="-122"/>
                <a:ea typeface="宋体" pitchFamily="2" charset="-122"/>
              </a:endParaRPr>
            </a:p>
          </p:txBody>
        </p:sp>
        <p:grpSp>
          <p:nvGrpSpPr>
            <p:cNvPr id="7" name="Group 9"/>
            <p:cNvGrpSpPr>
              <a:grpSpLocks/>
            </p:cNvGrpSpPr>
            <p:nvPr/>
          </p:nvGrpSpPr>
          <p:grpSpPr bwMode="auto">
            <a:xfrm>
              <a:off x="3059113" y="2243138"/>
              <a:ext cx="393700" cy="393700"/>
              <a:chOff x="0" y="0"/>
              <a:chExt cx="416" cy="416"/>
            </a:xfrm>
          </p:grpSpPr>
          <p:sp>
            <p:nvSpPr>
              <p:cNvPr id="2" name="Oval 10"/>
              <p:cNvSpPr>
                <a:spLocks noChangeArrowheads="1"/>
              </p:cNvSpPr>
              <p:nvPr/>
            </p:nvSpPr>
            <p:spPr bwMode="auto">
              <a:xfrm>
                <a:off x="0" y="0"/>
                <a:ext cx="416" cy="416"/>
              </a:xfrm>
              <a:prstGeom prst="ellipse">
                <a:avLst/>
              </a:prstGeom>
              <a:gradFill rotWithShape="1">
                <a:gsLst>
                  <a:gs pos="0">
                    <a:srgbClr val="FFFFFF">
                      <a:gamma/>
                      <a:shade val="54118"/>
                      <a:invGamma/>
                    </a:srgbClr>
                  </a:gs>
                  <a:gs pos="50000">
                    <a:srgbClr val="FFFFFF"/>
                  </a:gs>
                  <a:gs pos="100000">
                    <a:srgbClr val="FFFFFF">
                      <a:gamma/>
                      <a:shade val="54118"/>
                      <a:invGamma/>
                    </a:srgbClr>
                  </a:gs>
                </a:gsLst>
                <a:lin ang="18900000" scaled="1"/>
              </a:gradFill>
              <a:ln w="9525" cmpd="sng">
                <a:solidFill>
                  <a:srgbClr val="DDDDDD"/>
                </a:solidFill>
                <a:round/>
                <a:headEnd/>
                <a:tailEnd/>
              </a:ln>
              <a:effectLst>
                <a:outerShdw dist="35921" dir="2700000" algn="ctr" rotWithShape="0">
                  <a:schemeClr val="bg2">
                    <a:alpha val="50000"/>
                  </a:schemeClr>
                </a:outerShdw>
              </a:effectLst>
            </p:spPr>
            <p:txBody>
              <a:bodyPr wrap="none" anchor="ctr"/>
              <a:lstStyle/>
              <a:p>
                <a:pPr>
                  <a:defRPr/>
                </a:pPr>
                <a:endParaRPr lang="zh-CN" altLang="en-US">
                  <a:latin typeface="宋体" pitchFamily="2" charset="-122"/>
                  <a:ea typeface="宋体" pitchFamily="2" charset="-122"/>
                </a:endParaRPr>
              </a:p>
            </p:txBody>
          </p:sp>
          <p:grpSp>
            <p:nvGrpSpPr>
              <p:cNvPr id="9" name="Group 11"/>
              <p:cNvGrpSpPr>
                <a:grpSpLocks/>
              </p:cNvGrpSpPr>
              <p:nvPr/>
            </p:nvGrpSpPr>
            <p:grpSpPr bwMode="auto">
              <a:xfrm rot="-2288454">
                <a:off x="35" y="28"/>
                <a:ext cx="348" cy="356"/>
                <a:chOff x="0" y="0"/>
                <a:chExt cx="433" cy="422"/>
              </a:xfrm>
            </p:grpSpPr>
            <p:pic>
              <p:nvPicPr>
                <p:cNvPr id="4168" name="Picture 12" descr="circuler_1"/>
                <p:cNvPicPr>
                  <a:picLocks noChangeAspect="1" noChangeArrowheads="1"/>
                </p:cNvPicPr>
                <p:nvPr/>
              </p:nvPicPr>
              <p:blipFill>
                <a:blip r:embed="rId4" cstate="print"/>
                <a:srcRect/>
                <a:stretch>
                  <a:fillRect/>
                </a:stretch>
              </p:blipFill>
              <p:spPr bwMode="auto">
                <a:xfrm>
                  <a:off x="0" y="0"/>
                  <a:ext cx="430" cy="420"/>
                </a:xfrm>
                <a:prstGeom prst="rect">
                  <a:avLst/>
                </a:prstGeom>
                <a:noFill/>
                <a:ln w="9525">
                  <a:noFill/>
                  <a:miter lim="800000"/>
                  <a:headEnd/>
                  <a:tailEnd/>
                </a:ln>
              </p:spPr>
            </p:pic>
            <p:sp>
              <p:nvSpPr>
                <p:cNvPr id="3" name="Oval 13"/>
                <p:cNvSpPr>
                  <a:spLocks noChangeArrowheads="1"/>
                </p:cNvSpPr>
                <p:nvPr/>
              </p:nvSpPr>
              <p:spPr bwMode="auto">
                <a:xfrm>
                  <a:off x="0" y="0"/>
                  <a:ext cx="432" cy="422"/>
                </a:xfrm>
                <a:prstGeom prst="ellipse">
                  <a:avLst/>
                </a:prstGeom>
                <a:gradFill rotWithShape="1">
                  <a:gsLst>
                    <a:gs pos="0">
                      <a:schemeClr val="accent2">
                        <a:gamma/>
                        <a:shade val="34902"/>
                        <a:invGamma/>
                        <a:alpha val="89999"/>
                      </a:schemeClr>
                    </a:gs>
                    <a:gs pos="50000">
                      <a:schemeClr val="accent2">
                        <a:alpha val="75000"/>
                      </a:schemeClr>
                    </a:gs>
                    <a:gs pos="100000">
                      <a:schemeClr val="accent2">
                        <a:gamma/>
                        <a:shade val="34902"/>
                        <a:invGamma/>
                        <a:alpha val="89999"/>
                      </a:schemeClr>
                    </a:gs>
                  </a:gsLst>
                  <a:lin ang="18900000" scaled="1"/>
                </a:gradFill>
                <a:ln w="9525">
                  <a:noFill/>
                  <a:round/>
                  <a:headEnd/>
                  <a:tailEnd/>
                </a:ln>
                <a:effectLst/>
              </p:spPr>
              <p:txBody>
                <a:bodyPr wrap="none" anchor="ctr"/>
                <a:lstStyle/>
                <a:p>
                  <a:pPr>
                    <a:defRPr/>
                  </a:pPr>
                  <a:endParaRPr lang="zh-CN" altLang="en-US">
                    <a:latin typeface="宋体" pitchFamily="2" charset="-122"/>
                    <a:ea typeface="宋体" pitchFamily="2" charset="-122"/>
                  </a:endParaRPr>
                </a:p>
              </p:txBody>
            </p:sp>
            <p:pic>
              <p:nvPicPr>
                <p:cNvPr id="4170" name="Picture 14" descr="Picture2"/>
                <p:cNvPicPr>
                  <a:picLocks noChangeAspect="1" noChangeArrowheads="1"/>
                </p:cNvPicPr>
                <p:nvPr/>
              </p:nvPicPr>
              <p:blipFill>
                <a:blip r:embed="rId5" cstate="print"/>
                <a:srcRect/>
                <a:stretch>
                  <a:fillRect/>
                </a:stretch>
              </p:blipFill>
              <p:spPr bwMode="auto">
                <a:xfrm>
                  <a:off x="43" y="4"/>
                  <a:ext cx="345" cy="149"/>
                </a:xfrm>
                <a:prstGeom prst="rect">
                  <a:avLst/>
                </a:prstGeom>
                <a:noFill/>
                <a:ln w="9525">
                  <a:noFill/>
                  <a:miter lim="800000"/>
                  <a:headEnd/>
                  <a:tailEnd/>
                </a:ln>
              </p:spPr>
            </p:pic>
          </p:grpSp>
          <p:pic>
            <p:nvPicPr>
              <p:cNvPr id="4167" name="Picture 15"/>
              <p:cNvPicPr>
                <a:picLocks noChangeAspect="1" noChangeArrowheads="1"/>
              </p:cNvPicPr>
              <p:nvPr/>
            </p:nvPicPr>
            <p:blipFill>
              <a:blip r:embed="rId6" cstate="print"/>
              <a:srcRect l="12015" t="9302" r="12404" b="12598"/>
              <a:stretch>
                <a:fillRect/>
              </a:stretch>
            </p:blipFill>
            <p:spPr bwMode="auto">
              <a:xfrm>
                <a:off x="27" y="14"/>
                <a:ext cx="359" cy="370"/>
              </a:xfrm>
              <a:prstGeom prst="rect">
                <a:avLst/>
              </a:prstGeom>
              <a:noFill/>
              <a:ln w="9525">
                <a:noFill/>
                <a:miter lim="800000"/>
                <a:headEnd/>
                <a:tailEnd/>
              </a:ln>
            </p:spPr>
          </p:pic>
        </p:grpSp>
      </p:grpSp>
      <p:sp>
        <p:nvSpPr>
          <p:cNvPr id="5134" name="Rectangle 38"/>
          <p:cNvSpPr>
            <a:spLocks noChangeArrowheads="1"/>
          </p:cNvSpPr>
          <p:nvPr/>
        </p:nvSpPr>
        <p:spPr bwMode="auto">
          <a:xfrm>
            <a:off x="3351213" y="1622425"/>
            <a:ext cx="4506912" cy="369888"/>
          </a:xfrm>
          <a:prstGeom prst="rect">
            <a:avLst/>
          </a:prstGeom>
          <a:noFill/>
          <a:ln w="9525">
            <a:noFill/>
            <a:miter lim="800000"/>
            <a:headEnd/>
            <a:tailEnd/>
          </a:ln>
        </p:spPr>
        <p:txBody>
          <a:bodyPr>
            <a:spAutoFit/>
          </a:bodyPr>
          <a:lstStyle/>
          <a:p>
            <a:pPr>
              <a:defRPr/>
            </a:pPr>
            <a:r>
              <a:rPr lang="zh-CN" altLang="en-US" b="1" smtClean="0">
                <a:solidFill>
                  <a:srgbClr val="000066"/>
                </a:solidFill>
                <a:latin typeface="宋体" pitchFamily="2" charset="-122"/>
                <a:ea typeface="宋体" pitchFamily="2" charset="-122"/>
              </a:rPr>
              <a:t>多维数据库在</a:t>
            </a:r>
            <a:r>
              <a:rPr lang="zh-CN" altLang="en-US" b="1">
                <a:solidFill>
                  <a:srgbClr val="000066"/>
                </a:solidFill>
                <a:latin typeface="宋体" pitchFamily="2" charset="-122"/>
                <a:ea typeface="宋体" pitchFamily="2" charset="-122"/>
              </a:rPr>
              <a:t>整个</a:t>
            </a:r>
            <a:r>
              <a:rPr lang="en-US" altLang="zh-CN" b="1">
                <a:solidFill>
                  <a:srgbClr val="000066"/>
                </a:solidFill>
                <a:latin typeface="宋体" pitchFamily="2" charset="-122"/>
                <a:ea typeface="宋体" pitchFamily="2" charset="-122"/>
              </a:rPr>
              <a:t>BI</a:t>
            </a:r>
            <a:r>
              <a:rPr lang="zh-CN" altLang="en-US" b="1">
                <a:solidFill>
                  <a:srgbClr val="000066"/>
                </a:solidFill>
                <a:latin typeface="宋体" pitchFamily="2" charset="-122"/>
                <a:ea typeface="宋体" pitchFamily="2" charset="-122"/>
              </a:rPr>
              <a:t>过程中所处的地位</a:t>
            </a:r>
            <a:endParaRPr lang="zh-CN" b="1">
              <a:solidFill>
                <a:srgbClr val="000066"/>
              </a:solidFill>
              <a:latin typeface="宋体" pitchFamily="2" charset="-122"/>
              <a:ea typeface="宋体" pitchFamily="2" charset="-122"/>
            </a:endParaRPr>
          </a:p>
        </p:txBody>
      </p:sp>
      <p:grpSp>
        <p:nvGrpSpPr>
          <p:cNvPr id="12" name="组合 72"/>
          <p:cNvGrpSpPr>
            <a:grpSpLocks/>
          </p:cNvGrpSpPr>
          <p:nvPr/>
        </p:nvGrpSpPr>
        <p:grpSpPr bwMode="auto">
          <a:xfrm>
            <a:off x="3132138" y="4868863"/>
            <a:ext cx="4945062" cy="393700"/>
            <a:chOff x="3131840" y="4868863"/>
            <a:chExt cx="4945360" cy="393700"/>
          </a:xfrm>
        </p:grpSpPr>
        <p:grpSp>
          <p:nvGrpSpPr>
            <p:cNvPr id="13" name="Group 23"/>
            <p:cNvGrpSpPr>
              <a:grpSpLocks/>
            </p:cNvGrpSpPr>
            <p:nvPr/>
          </p:nvGrpSpPr>
          <p:grpSpPr bwMode="auto">
            <a:xfrm>
              <a:off x="3131840" y="4868863"/>
              <a:ext cx="393700" cy="393700"/>
              <a:chOff x="0" y="0"/>
              <a:chExt cx="416" cy="416"/>
            </a:xfrm>
          </p:grpSpPr>
          <p:sp>
            <p:nvSpPr>
              <p:cNvPr id="8" name="Oval 24"/>
              <p:cNvSpPr>
                <a:spLocks noChangeArrowheads="1"/>
              </p:cNvSpPr>
              <p:nvPr/>
            </p:nvSpPr>
            <p:spPr bwMode="auto">
              <a:xfrm>
                <a:off x="0" y="0"/>
                <a:ext cx="416" cy="416"/>
              </a:xfrm>
              <a:prstGeom prst="ellipse">
                <a:avLst/>
              </a:prstGeom>
              <a:gradFill rotWithShape="1">
                <a:gsLst>
                  <a:gs pos="0">
                    <a:srgbClr val="FFFFFF">
                      <a:gamma/>
                      <a:shade val="54118"/>
                      <a:invGamma/>
                    </a:srgbClr>
                  </a:gs>
                  <a:gs pos="50000">
                    <a:srgbClr val="FFFFFF"/>
                  </a:gs>
                  <a:gs pos="100000">
                    <a:srgbClr val="FFFFFF">
                      <a:gamma/>
                      <a:shade val="54118"/>
                      <a:invGamma/>
                    </a:srgbClr>
                  </a:gs>
                </a:gsLst>
                <a:lin ang="18900000" scaled="1"/>
              </a:gradFill>
              <a:ln w="9525" cmpd="sng">
                <a:solidFill>
                  <a:srgbClr val="DDDDDD"/>
                </a:solidFill>
                <a:round/>
                <a:headEnd/>
                <a:tailEnd/>
              </a:ln>
              <a:effectLst>
                <a:outerShdw dist="35921" dir="2700000" algn="ctr" rotWithShape="0">
                  <a:schemeClr val="bg2">
                    <a:alpha val="50000"/>
                  </a:schemeClr>
                </a:outerShdw>
              </a:effectLst>
            </p:spPr>
            <p:txBody>
              <a:bodyPr wrap="none" anchor="ctr"/>
              <a:lstStyle/>
              <a:p>
                <a:pPr>
                  <a:defRPr/>
                </a:pPr>
                <a:endParaRPr lang="zh-CN" altLang="en-US">
                  <a:latin typeface="宋体" pitchFamily="2" charset="-122"/>
                  <a:ea typeface="宋体" pitchFamily="2" charset="-122"/>
                </a:endParaRPr>
              </a:p>
            </p:txBody>
          </p:sp>
          <p:grpSp>
            <p:nvGrpSpPr>
              <p:cNvPr id="14" name="Group 25"/>
              <p:cNvGrpSpPr>
                <a:grpSpLocks/>
              </p:cNvGrpSpPr>
              <p:nvPr/>
            </p:nvGrpSpPr>
            <p:grpSpPr bwMode="auto">
              <a:xfrm rot="-2288454">
                <a:off x="35" y="28"/>
                <a:ext cx="348" cy="356"/>
                <a:chOff x="0" y="0"/>
                <a:chExt cx="433" cy="422"/>
              </a:xfrm>
            </p:grpSpPr>
            <p:pic>
              <p:nvPicPr>
                <p:cNvPr id="4160" name="Picture 26" descr="circuler_1"/>
                <p:cNvPicPr>
                  <a:picLocks noChangeAspect="1" noChangeArrowheads="1"/>
                </p:cNvPicPr>
                <p:nvPr/>
              </p:nvPicPr>
              <p:blipFill>
                <a:blip r:embed="rId4" cstate="print"/>
                <a:srcRect/>
                <a:stretch>
                  <a:fillRect/>
                </a:stretch>
              </p:blipFill>
              <p:spPr bwMode="auto">
                <a:xfrm>
                  <a:off x="0" y="0"/>
                  <a:ext cx="430" cy="420"/>
                </a:xfrm>
                <a:prstGeom prst="rect">
                  <a:avLst/>
                </a:prstGeom>
                <a:noFill/>
                <a:ln w="9525">
                  <a:noFill/>
                  <a:miter lim="800000"/>
                  <a:headEnd/>
                  <a:tailEnd/>
                </a:ln>
              </p:spPr>
            </p:pic>
            <p:sp>
              <p:nvSpPr>
                <p:cNvPr id="10" name="Oval 27"/>
                <p:cNvSpPr>
                  <a:spLocks noChangeArrowheads="1"/>
                </p:cNvSpPr>
                <p:nvPr/>
              </p:nvSpPr>
              <p:spPr bwMode="auto">
                <a:xfrm>
                  <a:off x="0" y="0"/>
                  <a:ext cx="432" cy="422"/>
                </a:xfrm>
                <a:prstGeom prst="ellipse">
                  <a:avLst/>
                </a:prstGeom>
                <a:gradFill rotWithShape="1">
                  <a:gsLst>
                    <a:gs pos="0">
                      <a:schemeClr val="folHlink">
                        <a:gamma/>
                        <a:shade val="34902"/>
                        <a:invGamma/>
                        <a:alpha val="89999"/>
                      </a:schemeClr>
                    </a:gs>
                    <a:gs pos="50000">
                      <a:schemeClr val="folHlink">
                        <a:alpha val="75000"/>
                      </a:schemeClr>
                    </a:gs>
                    <a:gs pos="100000">
                      <a:schemeClr val="folHlink">
                        <a:gamma/>
                        <a:shade val="34902"/>
                        <a:invGamma/>
                        <a:alpha val="89999"/>
                      </a:schemeClr>
                    </a:gs>
                  </a:gsLst>
                  <a:lin ang="18900000" scaled="1"/>
                </a:gradFill>
                <a:ln w="9525">
                  <a:noFill/>
                  <a:round/>
                  <a:headEnd/>
                  <a:tailEnd/>
                </a:ln>
                <a:effectLst/>
              </p:spPr>
              <p:txBody>
                <a:bodyPr wrap="none" anchor="ctr"/>
                <a:lstStyle/>
                <a:p>
                  <a:pPr>
                    <a:defRPr/>
                  </a:pPr>
                  <a:endParaRPr lang="zh-CN" altLang="en-US">
                    <a:latin typeface="宋体" pitchFamily="2" charset="-122"/>
                    <a:ea typeface="宋体" pitchFamily="2" charset="-122"/>
                  </a:endParaRPr>
                </a:p>
              </p:txBody>
            </p:sp>
            <p:pic>
              <p:nvPicPr>
                <p:cNvPr id="4162" name="Picture 28" descr="Picture2"/>
                <p:cNvPicPr>
                  <a:picLocks noChangeAspect="1" noChangeArrowheads="1"/>
                </p:cNvPicPr>
                <p:nvPr/>
              </p:nvPicPr>
              <p:blipFill>
                <a:blip r:embed="rId5" cstate="print"/>
                <a:srcRect/>
                <a:stretch>
                  <a:fillRect/>
                </a:stretch>
              </p:blipFill>
              <p:spPr bwMode="auto">
                <a:xfrm>
                  <a:off x="43" y="4"/>
                  <a:ext cx="345" cy="149"/>
                </a:xfrm>
                <a:prstGeom prst="rect">
                  <a:avLst/>
                </a:prstGeom>
                <a:noFill/>
                <a:ln w="9525">
                  <a:noFill/>
                  <a:miter lim="800000"/>
                  <a:headEnd/>
                  <a:tailEnd/>
                </a:ln>
              </p:spPr>
            </p:pic>
          </p:grpSp>
          <p:pic>
            <p:nvPicPr>
              <p:cNvPr id="4159" name="Picture 29"/>
              <p:cNvPicPr>
                <a:picLocks noChangeAspect="1" noChangeArrowheads="1"/>
              </p:cNvPicPr>
              <p:nvPr/>
            </p:nvPicPr>
            <p:blipFill>
              <a:blip r:embed="rId6" cstate="print"/>
              <a:srcRect l="12015" t="9302" r="12404" b="12598"/>
              <a:stretch>
                <a:fillRect/>
              </a:stretch>
            </p:blipFill>
            <p:spPr bwMode="auto">
              <a:xfrm>
                <a:off x="27" y="14"/>
                <a:ext cx="359" cy="370"/>
              </a:xfrm>
              <a:prstGeom prst="rect">
                <a:avLst/>
              </a:prstGeom>
              <a:noFill/>
              <a:ln w="9525">
                <a:noFill/>
                <a:miter lim="800000"/>
                <a:headEnd/>
                <a:tailEnd/>
              </a:ln>
            </p:spPr>
          </p:pic>
        </p:grpSp>
        <p:sp>
          <p:nvSpPr>
            <p:cNvPr id="4156" name="Line 46"/>
            <p:cNvSpPr>
              <a:spLocks noChangeShapeType="1"/>
            </p:cNvSpPr>
            <p:nvPr/>
          </p:nvSpPr>
          <p:spPr bwMode="auto">
            <a:xfrm>
              <a:off x="3491880" y="5229200"/>
              <a:ext cx="4585320" cy="25"/>
            </a:xfrm>
            <a:prstGeom prst="line">
              <a:avLst/>
            </a:prstGeom>
            <a:noFill/>
            <a:ln w="28575" cap="rnd">
              <a:solidFill>
                <a:schemeClr val="tx1"/>
              </a:solidFill>
              <a:prstDash val="sysDot"/>
              <a:round/>
              <a:headEnd/>
              <a:tailEnd/>
            </a:ln>
          </p:spPr>
          <p:txBody>
            <a:bodyPr/>
            <a:lstStyle/>
            <a:p>
              <a:endParaRPr lang="zh-CN" altLang="en-US">
                <a:latin typeface="宋体" pitchFamily="2" charset="-122"/>
                <a:ea typeface="宋体" pitchFamily="2" charset="-122"/>
              </a:endParaRPr>
            </a:p>
          </p:txBody>
        </p:sp>
      </p:grpSp>
      <p:sp>
        <p:nvSpPr>
          <p:cNvPr id="5137" name="Rectangle 47"/>
          <p:cNvSpPr>
            <a:spLocks noChangeArrowheads="1"/>
          </p:cNvSpPr>
          <p:nvPr/>
        </p:nvSpPr>
        <p:spPr bwMode="auto">
          <a:xfrm>
            <a:off x="4140200" y="2917825"/>
            <a:ext cx="3887788" cy="366713"/>
          </a:xfrm>
          <a:prstGeom prst="rect">
            <a:avLst/>
          </a:prstGeom>
          <a:noFill/>
          <a:ln w="9525">
            <a:noFill/>
            <a:miter lim="800000"/>
            <a:headEnd/>
            <a:tailEnd/>
          </a:ln>
        </p:spPr>
        <p:txBody>
          <a:bodyPr>
            <a:spAutoFit/>
          </a:bodyPr>
          <a:lstStyle/>
          <a:p>
            <a:r>
              <a:rPr lang="zh-CN" altLang="en-US" b="1">
                <a:latin typeface="宋体" pitchFamily="2" charset="-122"/>
                <a:ea typeface="宋体" pitchFamily="2" charset="-122"/>
              </a:rPr>
              <a:t>本章任务</a:t>
            </a:r>
            <a:endParaRPr lang="zh-CN" b="1">
              <a:latin typeface="宋体" pitchFamily="2" charset="-122"/>
              <a:ea typeface="宋体" pitchFamily="2" charset="-122"/>
            </a:endParaRPr>
          </a:p>
        </p:txBody>
      </p:sp>
      <p:sp>
        <p:nvSpPr>
          <p:cNvPr id="5140" name="Rectangle 50"/>
          <p:cNvSpPr>
            <a:spLocks noChangeArrowheads="1"/>
          </p:cNvSpPr>
          <p:nvPr/>
        </p:nvSpPr>
        <p:spPr bwMode="auto">
          <a:xfrm>
            <a:off x="4356100" y="3567113"/>
            <a:ext cx="3744913" cy="366712"/>
          </a:xfrm>
          <a:prstGeom prst="rect">
            <a:avLst/>
          </a:prstGeom>
          <a:noFill/>
          <a:ln w="9525">
            <a:noFill/>
            <a:miter lim="800000"/>
            <a:headEnd/>
            <a:tailEnd/>
          </a:ln>
        </p:spPr>
        <p:txBody>
          <a:bodyPr>
            <a:spAutoFit/>
          </a:bodyPr>
          <a:lstStyle/>
          <a:p>
            <a:r>
              <a:rPr lang="zh-CN" altLang="en-US" b="1" smtClean="0">
                <a:latin typeface="宋体" pitchFamily="2" charset="-122"/>
                <a:ea typeface="宋体" pitchFamily="2" charset="-122"/>
              </a:rPr>
              <a:t>多维数据库概述及分析基础</a:t>
            </a:r>
            <a:endParaRPr lang="zh-CN" b="1">
              <a:latin typeface="宋体" pitchFamily="2" charset="-122"/>
              <a:ea typeface="宋体" pitchFamily="2" charset="-122"/>
            </a:endParaRPr>
          </a:p>
        </p:txBody>
      </p:sp>
      <p:sp>
        <p:nvSpPr>
          <p:cNvPr id="5141" name="Rectangle 51"/>
          <p:cNvSpPr>
            <a:spLocks noChangeArrowheads="1"/>
          </p:cNvSpPr>
          <p:nvPr/>
        </p:nvSpPr>
        <p:spPr bwMode="auto">
          <a:xfrm>
            <a:off x="4284663" y="4214813"/>
            <a:ext cx="3240087" cy="366712"/>
          </a:xfrm>
          <a:prstGeom prst="rect">
            <a:avLst/>
          </a:prstGeom>
          <a:noFill/>
          <a:ln w="9525">
            <a:noFill/>
            <a:miter lim="800000"/>
            <a:headEnd/>
            <a:tailEnd/>
          </a:ln>
        </p:spPr>
        <p:txBody>
          <a:bodyPr>
            <a:spAutoFit/>
          </a:bodyPr>
          <a:lstStyle/>
          <a:p>
            <a:r>
              <a:rPr lang="zh-CN" altLang="en-US" b="1" smtClean="0">
                <a:latin typeface="宋体" pitchFamily="2" charset="-122"/>
                <a:ea typeface="宋体" pitchFamily="2" charset="-122"/>
              </a:rPr>
              <a:t>多维数据库分析方法</a:t>
            </a:r>
            <a:endParaRPr lang="zh-CN" b="1">
              <a:latin typeface="宋体" pitchFamily="2" charset="-122"/>
              <a:ea typeface="宋体" pitchFamily="2" charset="-122"/>
            </a:endParaRPr>
          </a:p>
        </p:txBody>
      </p:sp>
      <p:sp>
        <p:nvSpPr>
          <p:cNvPr id="5143" name="Rectangle 59"/>
          <p:cNvSpPr>
            <a:spLocks noChangeArrowheads="1"/>
          </p:cNvSpPr>
          <p:nvPr/>
        </p:nvSpPr>
        <p:spPr bwMode="auto">
          <a:xfrm>
            <a:off x="3643313" y="5438775"/>
            <a:ext cx="4578350" cy="369888"/>
          </a:xfrm>
          <a:prstGeom prst="rect">
            <a:avLst/>
          </a:prstGeom>
          <a:noFill/>
          <a:ln w="9525">
            <a:noFill/>
            <a:miter lim="800000"/>
            <a:headEnd/>
            <a:tailEnd/>
          </a:ln>
        </p:spPr>
        <p:txBody>
          <a:bodyPr>
            <a:spAutoFit/>
          </a:bodyPr>
          <a:lstStyle/>
          <a:p>
            <a:r>
              <a:rPr lang="zh-CN" altLang="en-US" b="1">
                <a:latin typeface="宋体" pitchFamily="2" charset="-122"/>
                <a:ea typeface="宋体" pitchFamily="2" charset="-122"/>
              </a:rPr>
              <a:t>使用 </a:t>
            </a:r>
            <a:r>
              <a:rPr lang="en-US" altLang="zh-CN" b="1" smtClean="0">
                <a:latin typeface="宋体" pitchFamily="2" charset="-122"/>
                <a:ea typeface="宋体" pitchFamily="2" charset="-122"/>
              </a:rPr>
              <a:t>SSAS</a:t>
            </a:r>
            <a:r>
              <a:rPr lang="zh-CN" altLang="en-US" b="1" smtClean="0">
                <a:latin typeface="宋体" pitchFamily="2" charset="-122"/>
                <a:ea typeface="宋体" pitchFamily="2" charset="-122"/>
              </a:rPr>
              <a:t>进行多维数据库开发</a:t>
            </a:r>
            <a:endParaRPr lang="zh-CN" b="1">
              <a:latin typeface="宋体" pitchFamily="2" charset="-122"/>
              <a:ea typeface="宋体" pitchFamily="2" charset="-122"/>
            </a:endParaRPr>
          </a:p>
        </p:txBody>
      </p:sp>
      <p:grpSp>
        <p:nvGrpSpPr>
          <p:cNvPr id="15" name="组合 71"/>
          <p:cNvGrpSpPr>
            <a:grpSpLocks/>
          </p:cNvGrpSpPr>
          <p:nvPr/>
        </p:nvGrpSpPr>
        <p:grpSpPr bwMode="auto">
          <a:xfrm>
            <a:off x="3348038" y="4221163"/>
            <a:ext cx="5087937" cy="393700"/>
            <a:chOff x="3347864" y="4221088"/>
            <a:chExt cx="5088632" cy="393700"/>
          </a:xfrm>
        </p:grpSpPr>
        <p:grpSp>
          <p:nvGrpSpPr>
            <p:cNvPr id="16" name="Group 60"/>
            <p:cNvGrpSpPr>
              <a:grpSpLocks/>
            </p:cNvGrpSpPr>
            <p:nvPr/>
          </p:nvGrpSpPr>
          <p:grpSpPr bwMode="auto">
            <a:xfrm>
              <a:off x="3347864" y="4221088"/>
              <a:ext cx="393700" cy="393700"/>
              <a:chOff x="0" y="0"/>
              <a:chExt cx="416" cy="416"/>
            </a:xfrm>
          </p:grpSpPr>
          <p:sp>
            <p:nvSpPr>
              <p:cNvPr id="5181" name="Oval 61"/>
              <p:cNvSpPr>
                <a:spLocks noChangeArrowheads="1"/>
              </p:cNvSpPr>
              <p:nvPr/>
            </p:nvSpPr>
            <p:spPr bwMode="auto">
              <a:xfrm>
                <a:off x="0" y="0"/>
                <a:ext cx="416" cy="416"/>
              </a:xfrm>
              <a:prstGeom prst="ellipse">
                <a:avLst/>
              </a:prstGeom>
              <a:gradFill rotWithShape="1">
                <a:gsLst>
                  <a:gs pos="0">
                    <a:srgbClr val="FFFFFF">
                      <a:gamma/>
                      <a:shade val="54118"/>
                      <a:invGamma/>
                    </a:srgbClr>
                  </a:gs>
                  <a:gs pos="50000">
                    <a:srgbClr val="FFFFFF"/>
                  </a:gs>
                  <a:gs pos="100000">
                    <a:srgbClr val="FFFFFF">
                      <a:gamma/>
                      <a:shade val="54118"/>
                      <a:invGamma/>
                    </a:srgbClr>
                  </a:gs>
                </a:gsLst>
                <a:lin ang="18900000" scaled="1"/>
              </a:gradFill>
              <a:ln w="9525" cmpd="sng">
                <a:solidFill>
                  <a:srgbClr val="DDDDDD"/>
                </a:solidFill>
                <a:round/>
                <a:headEnd/>
                <a:tailEnd/>
              </a:ln>
              <a:effectLst>
                <a:outerShdw dist="35921" dir="2700000" algn="ctr" rotWithShape="0">
                  <a:schemeClr val="bg2">
                    <a:alpha val="50000"/>
                  </a:schemeClr>
                </a:outerShdw>
              </a:effectLst>
            </p:spPr>
            <p:txBody>
              <a:bodyPr wrap="none" anchor="ctr"/>
              <a:lstStyle/>
              <a:p>
                <a:pPr>
                  <a:defRPr/>
                </a:pPr>
                <a:endParaRPr lang="zh-CN" altLang="en-US">
                  <a:latin typeface="宋体" pitchFamily="2" charset="-122"/>
                  <a:ea typeface="宋体" pitchFamily="2" charset="-122"/>
                </a:endParaRPr>
              </a:p>
            </p:txBody>
          </p:sp>
          <p:grpSp>
            <p:nvGrpSpPr>
              <p:cNvPr id="17" name="Group 62"/>
              <p:cNvGrpSpPr>
                <a:grpSpLocks/>
              </p:cNvGrpSpPr>
              <p:nvPr/>
            </p:nvGrpSpPr>
            <p:grpSpPr bwMode="auto">
              <a:xfrm rot="-2288454">
                <a:off x="35" y="28"/>
                <a:ext cx="348" cy="356"/>
                <a:chOff x="0" y="0"/>
                <a:chExt cx="433" cy="422"/>
              </a:xfrm>
            </p:grpSpPr>
            <p:pic>
              <p:nvPicPr>
                <p:cNvPr id="4152" name="Picture 63" descr="circuler_1"/>
                <p:cNvPicPr>
                  <a:picLocks noChangeAspect="1" noChangeArrowheads="1"/>
                </p:cNvPicPr>
                <p:nvPr/>
              </p:nvPicPr>
              <p:blipFill>
                <a:blip r:embed="rId4" cstate="print"/>
                <a:srcRect/>
                <a:stretch>
                  <a:fillRect/>
                </a:stretch>
              </p:blipFill>
              <p:spPr bwMode="auto">
                <a:xfrm>
                  <a:off x="0" y="0"/>
                  <a:ext cx="430" cy="420"/>
                </a:xfrm>
                <a:prstGeom prst="rect">
                  <a:avLst/>
                </a:prstGeom>
                <a:noFill/>
                <a:ln w="9525">
                  <a:noFill/>
                  <a:miter lim="800000"/>
                  <a:headEnd/>
                  <a:tailEnd/>
                </a:ln>
              </p:spPr>
            </p:pic>
            <p:sp>
              <p:nvSpPr>
                <p:cNvPr id="5184" name="Oval 64"/>
                <p:cNvSpPr>
                  <a:spLocks noChangeArrowheads="1"/>
                </p:cNvSpPr>
                <p:nvPr/>
              </p:nvSpPr>
              <p:spPr bwMode="auto">
                <a:xfrm>
                  <a:off x="0" y="0"/>
                  <a:ext cx="432" cy="422"/>
                </a:xfrm>
                <a:prstGeom prst="ellipse">
                  <a:avLst/>
                </a:prstGeom>
                <a:gradFill rotWithShape="1">
                  <a:gsLst>
                    <a:gs pos="0">
                      <a:schemeClr val="accent1">
                        <a:gamma/>
                        <a:shade val="34902"/>
                        <a:invGamma/>
                        <a:alpha val="89999"/>
                      </a:schemeClr>
                    </a:gs>
                    <a:gs pos="50000">
                      <a:schemeClr val="accent1">
                        <a:alpha val="75000"/>
                      </a:schemeClr>
                    </a:gs>
                    <a:gs pos="100000">
                      <a:schemeClr val="accent1">
                        <a:gamma/>
                        <a:shade val="34902"/>
                        <a:invGamma/>
                        <a:alpha val="89999"/>
                      </a:schemeClr>
                    </a:gs>
                  </a:gsLst>
                  <a:lin ang="18900000" scaled="1"/>
                </a:gradFill>
                <a:ln w="9525">
                  <a:noFill/>
                  <a:round/>
                  <a:headEnd/>
                  <a:tailEnd/>
                </a:ln>
                <a:effectLst/>
              </p:spPr>
              <p:txBody>
                <a:bodyPr wrap="none" anchor="ctr"/>
                <a:lstStyle/>
                <a:p>
                  <a:pPr>
                    <a:defRPr/>
                  </a:pPr>
                  <a:endParaRPr lang="zh-CN" altLang="en-US">
                    <a:latin typeface="宋体" pitchFamily="2" charset="-122"/>
                    <a:ea typeface="宋体" pitchFamily="2" charset="-122"/>
                  </a:endParaRPr>
                </a:p>
              </p:txBody>
            </p:sp>
            <p:pic>
              <p:nvPicPr>
                <p:cNvPr id="4154" name="Picture 65" descr="Picture2"/>
                <p:cNvPicPr>
                  <a:picLocks noChangeAspect="1" noChangeArrowheads="1"/>
                </p:cNvPicPr>
                <p:nvPr/>
              </p:nvPicPr>
              <p:blipFill>
                <a:blip r:embed="rId5" cstate="print"/>
                <a:srcRect/>
                <a:stretch>
                  <a:fillRect/>
                </a:stretch>
              </p:blipFill>
              <p:spPr bwMode="auto">
                <a:xfrm>
                  <a:off x="43" y="4"/>
                  <a:ext cx="345" cy="149"/>
                </a:xfrm>
                <a:prstGeom prst="rect">
                  <a:avLst/>
                </a:prstGeom>
                <a:noFill/>
                <a:ln w="9525">
                  <a:noFill/>
                  <a:miter lim="800000"/>
                  <a:headEnd/>
                  <a:tailEnd/>
                </a:ln>
              </p:spPr>
            </p:pic>
          </p:grpSp>
          <p:pic>
            <p:nvPicPr>
              <p:cNvPr id="4151" name="Picture 66"/>
              <p:cNvPicPr>
                <a:picLocks noChangeAspect="1" noChangeArrowheads="1"/>
              </p:cNvPicPr>
              <p:nvPr/>
            </p:nvPicPr>
            <p:blipFill>
              <a:blip r:embed="rId6" cstate="print"/>
              <a:srcRect l="12015" t="9302" r="12404" b="12598"/>
              <a:stretch>
                <a:fillRect/>
              </a:stretch>
            </p:blipFill>
            <p:spPr bwMode="auto">
              <a:xfrm>
                <a:off x="27" y="14"/>
                <a:ext cx="359" cy="370"/>
              </a:xfrm>
              <a:prstGeom prst="rect">
                <a:avLst/>
              </a:prstGeom>
              <a:noFill/>
              <a:ln w="9525">
                <a:noFill/>
                <a:miter lim="800000"/>
                <a:headEnd/>
                <a:tailEnd/>
              </a:ln>
            </p:spPr>
          </p:pic>
        </p:grpSp>
        <p:sp>
          <p:nvSpPr>
            <p:cNvPr id="4148" name="Line 67"/>
            <p:cNvSpPr>
              <a:spLocks noChangeShapeType="1"/>
            </p:cNvSpPr>
            <p:nvPr/>
          </p:nvSpPr>
          <p:spPr bwMode="auto">
            <a:xfrm>
              <a:off x="3707904" y="4581128"/>
              <a:ext cx="4728592" cy="0"/>
            </a:xfrm>
            <a:prstGeom prst="line">
              <a:avLst/>
            </a:prstGeom>
            <a:noFill/>
            <a:ln w="28575" cap="rnd">
              <a:solidFill>
                <a:schemeClr val="tx1"/>
              </a:solidFill>
              <a:prstDash val="sysDot"/>
              <a:round/>
              <a:headEnd/>
              <a:tailEnd/>
            </a:ln>
          </p:spPr>
          <p:txBody>
            <a:bodyPr/>
            <a:lstStyle/>
            <a:p>
              <a:endParaRPr lang="zh-CN" altLang="en-US">
                <a:latin typeface="宋体" pitchFamily="2" charset="-122"/>
                <a:ea typeface="宋体" pitchFamily="2" charset="-122"/>
              </a:endParaRPr>
            </a:p>
          </p:txBody>
        </p:sp>
      </p:grpSp>
      <p:grpSp>
        <p:nvGrpSpPr>
          <p:cNvPr id="18" name="组合 73"/>
          <p:cNvGrpSpPr>
            <a:grpSpLocks/>
          </p:cNvGrpSpPr>
          <p:nvPr/>
        </p:nvGrpSpPr>
        <p:grpSpPr bwMode="auto">
          <a:xfrm>
            <a:off x="2809875" y="5445125"/>
            <a:ext cx="4906963" cy="393700"/>
            <a:chOff x="2810148" y="5445125"/>
            <a:chExt cx="4906268" cy="393700"/>
          </a:xfrm>
        </p:grpSpPr>
        <p:grpSp>
          <p:nvGrpSpPr>
            <p:cNvPr id="19" name="Group 52"/>
            <p:cNvGrpSpPr>
              <a:grpSpLocks/>
            </p:cNvGrpSpPr>
            <p:nvPr/>
          </p:nvGrpSpPr>
          <p:grpSpPr bwMode="auto">
            <a:xfrm>
              <a:off x="2810148" y="5445125"/>
              <a:ext cx="393700" cy="393700"/>
              <a:chOff x="0" y="0"/>
              <a:chExt cx="416" cy="416"/>
            </a:xfrm>
          </p:grpSpPr>
          <p:sp>
            <p:nvSpPr>
              <p:cNvPr id="5173" name="Oval 53"/>
              <p:cNvSpPr>
                <a:spLocks noChangeArrowheads="1"/>
              </p:cNvSpPr>
              <p:nvPr/>
            </p:nvSpPr>
            <p:spPr bwMode="auto">
              <a:xfrm>
                <a:off x="0" y="0"/>
                <a:ext cx="416" cy="416"/>
              </a:xfrm>
              <a:prstGeom prst="ellipse">
                <a:avLst/>
              </a:prstGeom>
              <a:gradFill rotWithShape="1">
                <a:gsLst>
                  <a:gs pos="0">
                    <a:srgbClr val="FFFFFF">
                      <a:gamma/>
                      <a:shade val="54118"/>
                      <a:invGamma/>
                    </a:srgbClr>
                  </a:gs>
                  <a:gs pos="50000">
                    <a:srgbClr val="FFFFFF"/>
                  </a:gs>
                  <a:gs pos="100000">
                    <a:srgbClr val="FFFFFF">
                      <a:gamma/>
                      <a:shade val="54118"/>
                      <a:invGamma/>
                    </a:srgbClr>
                  </a:gs>
                </a:gsLst>
                <a:lin ang="18900000" scaled="1"/>
              </a:gradFill>
              <a:ln w="9525" cmpd="sng">
                <a:solidFill>
                  <a:srgbClr val="DDDDDD"/>
                </a:solidFill>
                <a:round/>
                <a:headEnd/>
                <a:tailEnd/>
              </a:ln>
              <a:effectLst>
                <a:outerShdw dist="35921" dir="2700000" algn="ctr" rotWithShape="0">
                  <a:schemeClr val="bg2">
                    <a:alpha val="50000"/>
                  </a:schemeClr>
                </a:outerShdw>
              </a:effectLst>
            </p:spPr>
            <p:txBody>
              <a:bodyPr wrap="none" anchor="ctr"/>
              <a:lstStyle/>
              <a:p>
                <a:pPr>
                  <a:defRPr/>
                </a:pPr>
                <a:endParaRPr lang="zh-CN" altLang="en-US">
                  <a:latin typeface="宋体" pitchFamily="2" charset="-122"/>
                  <a:ea typeface="宋体" pitchFamily="2" charset="-122"/>
                </a:endParaRPr>
              </a:p>
            </p:txBody>
          </p:sp>
          <p:grpSp>
            <p:nvGrpSpPr>
              <p:cNvPr id="20" name="Group 54"/>
              <p:cNvGrpSpPr>
                <a:grpSpLocks/>
              </p:cNvGrpSpPr>
              <p:nvPr/>
            </p:nvGrpSpPr>
            <p:grpSpPr bwMode="auto">
              <a:xfrm rot="-2288454">
                <a:off x="35" y="28"/>
                <a:ext cx="348" cy="356"/>
                <a:chOff x="0" y="0"/>
                <a:chExt cx="433" cy="422"/>
              </a:xfrm>
            </p:grpSpPr>
            <p:pic>
              <p:nvPicPr>
                <p:cNvPr id="4144" name="Picture 55" descr="circuler_1"/>
                <p:cNvPicPr>
                  <a:picLocks noChangeAspect="1" noChangeArrowheads="1"/>
                </p:cNvPicPr>
                <p:nvPr/>
              </p:nvPicPr>
              <p:blipFill>
                <a:blip r:embed="rId4" cstate="print"/>
                <a:srcRect/>
                <a:stretch>
                  <a:fillRect/>
                </a:stretch>
              </p:blipFill>
              <p:spPr bwMode="auto">
                <a:xfrm>
                  <a:off x="0" y="0"/>
                  <a:ext cx="430" cy="420"/>
                </a:xfrm>
                <a:prstGeom prst="rect">
                  <a:avLst/>
                </a:prstGeom>
                <a:noFill/>
                <a:ln w="9525">
                  <a:noFill/>
                  <a:miter lim="800000"/>
                  <a:headEnd/>
                  <a:tailEnd/>
                </a:ln>
              </p:spPr>
            </p:pic>
            <p:sp>
              <p:nvSpPr>
                <p:cNvPr id="4145" name="Oval 56"/>
                <p:cNvSpPr>
                  <a:spLocks noChangeArrowheads="1"/>
                </p:cNvSpPr>
                <p:nvPr/>
              </p:nvSpPr>
              <p:spPr bwMode="auto">
                <a:xfrm>
                  <a:off x="0" y="0"/>
                  <a:ext cx="433" cy="422"/>
                </a:xfrm>
                <a:prstGeom prst="ellipse">
                  <a:avLst/>
                </a:prstGeom>
                <a:solidFill>
                  <a:srgbClr val="FB4F2D">
                    <a:alpha val="74901"/>
                  </a:srgbClr>
                </a:solidFill>
                <a:ln w="9525">
                  <a:noFill/>
                  <a:round/>
                  <a:headEnd/>
                  <a:tailEnd/>
                </a:ln>
              </p:spPr>
              <p:txBody>
                <a:bodyPr wrap="none" anchor="ctr"/>
                <a:lstStyle/>
                <a:p>
                  <a:endParaRPr lang="zh-CN" altLang="en-US">
                    <a:latin typeface="宋体" pitchFamily="2" charset="-122"/>
                    <a:ea typeface="宋体" pitchFamily="2" charset="-122"/>
                  </a:endParaRPr>
                </a:p>
              </p:txBody>
            </p:sp>
            <p:pic>
              <p:nvPicPr>
                <p:cNvPr id="4146" name="Picture 57" descr="Picture2"/>
                <p:cNvPicPr>
                  <a:picLocks noChangeAspect="1" noChangeArrowheads="1"/>
                </p:cNvPicPr>
                <p:nvPr/>
              </p:nvPicPr>
              <p:blipFill>
                <a:blip r:embed="rId5" cstate="print"/>
                <a:srcRect/>
                <a:stretch>
                  <a:fillRect/>
                </a:stretch>
              </p:blipFill>
              <p:spPr bwMode="auto">
                <a:xfrm>
                  <a:off x="43" y="4"/>
                  <a:ext cx="345" cy="149"/>
                </a:xfrm>
                <a:prstGeom prst="rect">
                  <a:avLst/>
                </a:prstGeom>
                <a:noFill/>
                <a:ln w="9525">
                  <a:noFill/>
                  <a:miter lim="800000"/>
                  <a:headEnd/>
                  <a:tailEnd/>
                </a:ln>
              </p:spPr>
            </p:pic>
          </p:grpSp>
          <p:pic>
            <p:nvPicPr>
              <p:cNvPr id="4143" name="Picture 58"/>
              <p:cNvPicPr>
                <a:picLocks noChangeAspect="1" noChangeArrowheads="1"/>
              </p:cNvPicPr>
              <p:nvPr/>
            </p:nvPicPr>
            <p:blipFill>
              <a:blip r:embed="rId6" cstate="print"/>
              <a:srcRect l="12015" t="9302" r="12404" b="12598"/>
              <a:stretch>
                <a:fillRect/>
              </a:stretch>
            </p:blipFill>
            <p:spPr bwMode="auto">
              <a:xfrm>
                <a:off x="27" y="14"/>
                <a:ext cx="359" cy="370"/>
              </a:xfrm>
              <a:prstGeom prst="rect">
                <a:avLst/>
              </a:prstGeom>
              <a:noFill/>
              <a:ln w="9525">
                <a:noFill/>
                <a:miter lim="800000"/>
                <a:headEnd/>
                <a:tailEnd/>
              </a:ln>
            </p:spPr>
          </p:pic>
        </p:grpSp>
        <p:sp>
          <p:nvSpPr>
            <p:cNvPr id="4140" name="Line 49"/>
            <p:cNvSpPr>
              <a:spLocks noChangeShapeType="1"/>
            </p:cNvSpPr>
            <p:nvPr/>
          </p:nvSpPr>
          <p:spPr bwMode="auto">
            <a:xfrm>
              <a:off x="3203848" y="5805264"/>
              <a:ext cx="4512568" cy="0"/>
            </a:xfrm>
            <a:prstGeom prst="line">
              <a:avLst/>
            </a:prstGeom>
            <a:noFill/>
            <a:ln w="28575" cap="rnd">
              <a:solidFill>
                <a:schemeClr val="tx1"/>
              </a:solidFill>
              <a:prstDash val="sysDot"/>
              <a:round/>
              <a:headEnd/>
              <a:tailEnd/>
            </a:ln>
          </p:spPr>
          <p:txBody>
            <a:bodyPr/>
            <a:lstStyle/>
            <a:p>
              <a:endParaRPr lang="zh-CN" altLang="en-US">
                <a:latin typeface="宋体" pitchFamily="2" charset="-122"/>
                <a:ea typeface="宋体" pitchFamily="2" charset="-122"/>
              </a:endParaRPr>
            </a:p>
          </p:txBody>
        </p:sp>
      </p:grpSp>
      <p:grpSp>
        <p:nvGrpSpPr>
          <p:cNvPr id="21" name="组合 70"/>
          <p:cNvGrpSpPr>
            <a:grpSpLocks/>
          </p:cNvGrpSpPr>
          <p:nvPr/>
        </p:nvGrpSpPr>
        <p:grpSpPr bwMode="auto">
          <a:xfrm>
            <a:off x="3419475" y="3573463"/>
            <a:ext cx="5113338" cy="393700"/>
            <a:chOff x="3419872" y="3573016"/>
            <a:chExt cx="5112568" cy="393700"/>
          </a:xfrm>
        </p:grpSpPr>
        <p:grpSp>
          <p:nvGrpSpPr>
            <p:cNvPr id="22" name="Group 30"/>
            <p:cNvGrpSpPr>
              <a:grpSpLocks/>
            </p:cNvGrpSpPr>
            <p:nvPr/>
          </p:nvGrpSpPr>
          <p:grpSpPr bwMode="auto">
            <a:xfrm>
              <a:off x="3419872" y="3573016"/>
              <a:ext cx="393700" cy="393700"/>
              <a:chOff x="0" y="0"/>
              <a:chExt cx="416" cy="416"/>
            </a:xfrm>
          </p:grpSpPr>
          <p:sp>
            <p:nvSpPr>
              <p:cNvPr id="11" name="Oval 31"/>
              <p:cNvSpPr>
                <a:spLocks noChangeArrowheads="1"/>
              </p:cNvSpPr>
              <p:nvPr/>
            </p:nvSpPr>
            <p:spPr bwMode="auto">
              <a:xfrm>
                <a:off x="0" y="0"/>
                <a:ext cx="416" cy="416"/>
              </a:xfrm>
              <a:prstGeom prst="ellipse">
                <a:avLst/>
              </a:prstGeom>
              <a:gradFill rotWithShape="1">
                <a:gsLst>
                  <a:gs pos="0">
                    <a:srgbClr val="FFFFFF">
                      <a:gamma/>
                      <a:shade val="54118"/>
                      <a:invGamma/>
                    </a:srgbClr>
                  </a:gs>
                  <a:gs pos="50000">
                    <a:srgbClr val="FFFFFF"/>
                  </a:gs>
                  <a:gs pos="100000">
                    <a:srgbClr val="FFFFFF">
                      <a:gamma/>
                      <a:shade val="54118"/>
                      <a:invGamma/>
                    </a:srgbClr>
                  </a:gs>
                </a:gsLst>
                <a:lin ang="18900000" scaled="1"/>
              </a:gradFill>
              <a:ln w="9525" cmpd="sng">
                <a:solidFill>
                  <a:srgbClr val="DDDDDD"/>
                </a:solidFill>
                <a:round/>
                <a:headEnd/>
                <a:tailEnd/>
              </a:ln>
              <a:effectLst>
                <a:outerShdw dist="35921" dir="2700000" algn="ctr" rotWithShape="0">
                  <a:schemeClr val="bg2">
                    <a:alpha val="50000"/>
                  </a:schemeClr>
                </a:outerShdw>
              </a:effectLst>
            </p:spPr>
            <p:txBody>
              <a:bodyPr wrap="none" anchor="ctr"/>
              <a:lstStyle/>
              <a:p>
                <a:pPr>
                  <a:defRPr/>
                </a:pPr>
                <a:endParaRPr lang="zh-CN" altLang="en-US">
                  <a:latin typeface="宋体" pitchFamily="2" charset="-122"/>
                  <a:ea typeface="宋体" pitchFamily="2" charset="-122"/>
                </a:endParaRPr>
              </a:p>
            </p:txBody>
          </p:sp>
          <p:grpSp>
            <p:nvGrpSpPr>
              <p:cNvPr id="23" name="Group 32"/>
              <p:cNvGrpSpPr>
                <a:grpSpLocks/>
              </p:cNvGrpSpPr>
              <p:nvPr/>
            </p:nvGrpSpPr>
            <p:grpSpPr bwMode="auto">
              <a:xfrm rot="-2288454">
                <a:off x="35" y="28"/>
                <a:ext cx="348" cy="356"/>
                <a:chOff x="0" y="0"/>
                <a:chExt cx="433" cy="422"/>
              </a:xfrm>
            </p:grpSpPr>
            <p:pic>
              <p:nvPicPr>
                <p:cNvPr id="4136" name="Picture 33" descr="circuler_1"/>
                <p:cNvPicPr>
                  <a:picLocks noChangeAspect="1" noChangeArrowheads="1"/>
                </p:cNvPicPr>
                <p:nvPr/>
              </p:nvPicPr>
              <p:blipFill>
                <a:blip r:embed="rId4" cstate="print"/>
                <a:srcRect/>
                <a:stretch>
                  <a:fillRect/>
                </a:stretch>
              </p:blipFill>
              <p:spPr bwMode="auto">
                <a:xfrm>
                  <a:off x="0" y="0"/>
                  <a:ext cx="430" cy="420"/>
                </a:xfrm>
                <a:prstGeom prst="rect">
                  <a:avLst/>
                </a:prstGeom>
                <a:noFill/>
                <a:ln w="9525">
                  <a:noFill/>
                  <a:miter lim="800000"/>
                  <a:headEnd/>
                  <a:tailEnd/>
                </a:ln>
              </p:spPr>
            </p:pic>
            <p:sp>
              <p:nvSpPr>
                <p:cNvPr id="4137" name="Oval 34"/>
                <p:cNvSpPr>
                  <a:spLocks noChangeArrowheads="1"/>
                </p:cNvSpPr>
                <p:nvPr/>
              </p:nvSpPr>
              <p:spPr bwMode="auto">
                <a:xfrm>
                  <a:off x="0" y="0"/>
                  <a:ext cx="433" cy="422"/>
                </a:xfrm>
                <a:prstGeom prst="ellipse">
                  <a:avLst/>
                </a:prstGeom>
                <a:solidFill>
                  <a:srgbClr val="FB4F2D">
                    <a:alpha val="74901"/>
                  </a:srgbClr>
                </a:solidFill>
                <a:ln w="9525">
                  <a:noFill/>
                  <a:round/>
                  <a:headEnd/>
                  <a:tailEnd/>
                </a:ln>
              </p:spPr>
              <p:txBody>
                <a:bodyPr wrap="none" anchor="ctr"/>
                <a:lstStyle/>
                <a:p>
                  <a:endParaRPr lang="zh-CN" altLang="en-US">
                    <a:latin typeface="宋体" pitchFamily="2" charset="-122"/>
                    <a:ea typeface="宋体" pitchFamily="2" charset="-122"/>
                  </a:endParaRPr>
                </a:p>
              </p:txBody>
            </p:sp>
            <p:pic>
              <p:nvPicPr>
                <p:cNvPr id="4138" name="Picture 35" descr="Picture2"/>
                <p:cNvPicPr>
                  <a:picLocks noChangeAspect="1" noChangeArrowheads="1"/>
                </p:cNvPicPr>
                <p:nvPr/>
              </p:nvPicPr>
              <p:blipFill>
                <a:blip r:embed="rId5" cstate="print"/>
                <a:srcRect/>
                <a:stretch>
                  <a:fillRect/>
                </a:stretch>
              </p:blipFill>
              <p:spPr bwMode="auto">
                <a:xfrm>
                  <a:off x="43" y="4"/>
                  <a:ext cx="345" cy="149"/>
                </a:xfrm>
                <a:prstGeom prst="rect">
                  <a:avLst/>
                </a:prstGeom>
                <a:noFill/>
                <a:ln w="9525">
                  <a:noFill/>
                  <a:miter lim="800000"/>
                  <a:headEnd/>
                  <a:tailEnd/>
                </a:ln>
              </p:spPr>
            </p:pic>
          </p:grpSp>
          <p:pic>
            <p:nvPicPr>
              <p:cNvPr id="4135" name="Picture 36"/>
              <p:cNvPicPr>
                <a:picLocks noChangeAspect="1" noChangeArrowheads="1"/>
              </p:cNvPicPr>
              <p:nvPr/>
            </p:nvPicPr>
            <p:blipFill>
              <a:blip r:embed="rId6" cstate="print"/>
              <a:srcRect l="12015" t="9302" r="12404" b="12598"/>
              <a:stretch>
                <a:fillRect/>
              </a:stretch>
            </p:blipFill>
            <p:spPr bwMode="auto">
              <a:xfrm>
                <a:off x="27" y="14"/>
                <a:ext cx="359" cy="370"/>
              </a:xfrm>
              <a:prstGeom prst="rect">
                <a:avLst/>
              </a:prstGeom>
              <a:noFill/>
              <a:ln w="9525">
                <a:noFill/>
                <a:miter lim="800000"/>
                <a:headEnd/>
                <a:tailEnd/>
              </a:ln>
            </p:spPr>
          </p:pic>
        </p:grpSp>
        <p:sp>
          <p:nvSpPr>
            <p:cNvPr id="4132" name="Line 8"/>
            <p:cNvSpPr>
              <a:spLocks noChangeShapeType="1"/>
            </p:cNvSpPr>
            <p:nvPr/>
          </p:nvSpPr>
          <p:spPr bwMode="auto">
            <a:xfrm flipV="1">
              <a:off x="3779912" y="3933054"/>
              <a:ext cx="4752528" cy="1"/>
            </a:xfrm>
            <a:prstGeom prst="line">
              <a:avLst/>
            </a:prstGeom>
            <a:noFill/>
            <a:ln w="28575" cap="rnd">
              <a:solidFill>
                <a:schemeClr val="tx1"/>
              </a:solidFill>
              <a:prstDash val="sysDot"/>
              <a:round/>
              <a:headEnd/>
              <a:tailEnd/>
            </a:ln>
          </p:spPr>
          <p:txBody>
            <a:bodyPr/>
            <a:lstStyle/>
            <a:p>
              <a:endParaRPr lang="zh-CN" altLang="en-US">
                <a:latin typeface="宋体" pitchFamily="2" charset="-122"/>
                <a:ea typeface="宋体" pitchFamily="2" charset="-122"/>
              </a:endParaRPr>
            </a:p>
          </p:txBody>
        </p:sp>
      </p:grpSp>
      <p:grpSp>
        <p:nvGrpSpPr>
          <p:cNvPr id="24" name="组合 69"/>
          <p:cNvGrpSpPr>
            <a:grpSpLocks/>
          </p:cNvGrpSpPr>
          <p:nvPr/>
        </p:nvGrpSpPr>
        <p:grpSpPr bwMode="auto">
          <a:xfrm>
            <a:off x="3276600" y="2924175"/>
            <a:ext cx="5040313" cy="393700"/>
            <a:chOff x="3275856" y="2924944"/>
            <a:chExt cx="5040560" cy="393700"/>
          </a:xfrm>
        </p:grpSpPr>
        <p:grpSp>
          <p:nvGrpSpPr>
            <p:cNvPr id="25" name="Group 16"/>
            <p:cNvGrpSpPr>
              <a:grpSpLocks/>
            </p:cNvGrpSpPr>
            <p:nvPr/>
          </p:nvGrpSpPr>
          <p:grpSpPr bwMode="auto">
            <a:xfrm>
              <a:off x="3275856" y="2924944"/>
              <a:ext cx="393700" cy="393700"/>
              <a:chOff x="0" y="0"/>
              <a:chExt cx="416" cy="416"/>
            </a:xfrm>
          </p:grpSpPr>
          <p:sp>
            <p:nvSpPr>
              <p:cNvPr id="5" name="Oval 17"/>
              <p:cNvSpPr>
                <a:spLocks noChangeArrowheads="1"/>
              </p:cNvSpPr>
              <p:nvPr/>
            </p:nvSpPr>
            <p:spPr bwMode="auto">
              <a:xfrm>
                <a:off x="0" y="0"/>
                <a:ext cx="416" cy="416"/>
              </a:xfrm>
              <a:prstGeom prst="ellipse">
                <a:avLst/>
              </a:prstGeom>
              <a:gradFill rotWithShape="1">
                <a:gsLst>
                  <a:gs pos="0">
                    <a:srgbClr val="FFFFFF">
                      <a:gamma/>
                      <a:shade val="54118"/>
                      <a:invGamma/>
                    </a:srgbClr>
                  </a:gs>
                  <a:gs pos="50000">
                    <a:srgbClr val="FFFFFF"/>
                  </a:gs>
                  <a:gs pos="100000">
                    <a:srgbClr val="FFFFFF">
                      <a:gamma/>
                      <a:shade val="54118"/>
                      <a:invGamma/>
                    </a:srgbClr>
                  </a:gs>
                </a:gsLst>
                <a:lin ang="18900000" scaled="1"/>
              </a:gradFill>
              <a:ln w="9525" cmpd="sng">
                <a:solidFill>
                  <a:srgbClr val="DDDDDD"/>
                </a:solidFill>
                <a:round/>
                <a:headEnd/>
                <a:tailEnd/>
              </a:ln>
              <a:effectLst>
                <a:outerShdw dist="35921" dir="2700000" algn="ctr" rotWithShape="0">
                  <a:schemeClr val="bg2">
                    <a:alpha val="50000"/>
                  </a:schemeClr>
                </a:outerShdw>
              </a:effectLst>
            </p:spPr>
            <p:txBody>
              <a:bodyPr wrap="none" anchor="ctr"/>
              <a:lstStyle/>
              <a:p>
                <a:pPr>
                  <a:defRPr/>
                </a:pPr>
                <a:endParaRPr lang="zh-CN" altLang="en-US">
                  <a:latin typeface="宋体" pitchFamily="2" charset="-122"/>
                  <a:ea typeface="宋体" pitchFamily="2" charset="-122"/>
                </a:endParaRPr>
              </a:p>
            </p:txBody>
          </p:sp>
          <p:grpSp>
            <p:nvGrpSpPr>
              <p:cNvPr id="26" name="Group 18"/>
              <p:cNvGrpSpPr>
                <a:grpSpLocks/>
              </p:cNvGrpSpPr>
              <p:nvPr/>
            </p:nvGrpSpPr>
            <p:grpSpPr bwMode="auto">
              <a:xfrm rot="-2288454">
                <a:off x="35" y="28"/>
                <a:ext cx="348" cy="356"/>
                <a:chOff x="0" y="0"/>
                <a:chExt cx="433" cy="422"/>
              </a:xfrm>
            </p:grpSpPr>
            <p:pic>
              <p:nvPicPr>
                <p:cNvPr id="4128" name="Picture 19" descr="circuler_1"/>
                <p:cNvPicPr>
                  <a:picLocks noChangeAspect="1" noChangeArrowheads="1"/>
                </p:cNvPicPr>
                <p:nvPr/>
              </p:nvPicPr>
              <p:blipFill>
                <a:blip r:embed="rId4" cstate="print"/>
                <a:srcRect/>
                <a:stretch>
                  <a:fillRect/>
                </a:stretch>
              </p:blipFill>
              <p:spPr bwMode="auto">
                <a:xfrm>
                  <a:off x="0" y="0"/>
                  <a:ext cx="430" cy="420"/>
                </a:xfrm>
                <a:prstGeom prst="rect">
                  <a:avLst/>
                </a:prstGeom>
                <a:noFill/>
                <a:ln w="9525">
                  <a:noFill/>
                  <a:miter lim="800000"/>
                  <a:headEnd/>
                  <a:tailEnd/>
                </a:ln>
              </p:spPr>
            </p:pic>
            <p:sp>
              <p:nvSpPr>
                <p:cNvPr id="6" name="Oval 20"/>
                <p:cNvSpPr>
                  <a:spLocks noChangeArrowheads="1"/>
                </p:cNvSpPr>
                <p:nvPr/>
              </p:nvSpPr>
              <p:spPr bwMode="auto">
                <a:xfrm>
                  <a:off x="0" y="0"/>
                  <a:ext cx="432" cy="422"/>
                </a:xfrm>
                <a:prstGeom prst="ellipse">
                  <a:avLst/>
                </a:prstGeom>
                <a:gradFill rotWithShape="1">
                  <a:gsLst>
                    <a:gs pos="0">
                      <a:schemeClr val="hlink">
                        <a:gamma/>
                        <a:shade val="34902"/>
                        <a:invGamma/>
                        <a:alpha val="89999"/>
                      </a:schemeClr>
                    </a:gs>
                    <a:gs pos="50000">
                      <a:schemeClr val="hlink">
                        <a:alpha val="75000"/>
                      </a:schemeClr>
                    </a:gs>
                    <a:gs pos="100000">
                      <a:schemeClr val="hlink">
                        <a:gamma/>
                        <a:shade val="34902"/>
                        <a:invGamma/>
                        <a:alpha val="89999"/>
                      </a:schemeClr>
                    </a:gs>
                  </a:gsLst>
                  <a:lin ang="18900000" scaled="1"/>
                </a:gradFill>
                <a:ln w="9525">
                  <a:noFill/>
                  <a:round/>
                  <a:headEnd/>
                  <a:tailEnd/>
                </a:ln>
                <a:effectLst/>
              </p:spPr>
              <p:txBody>
                <a:bodyPr wrap="none" anchor="ctr"/>
                <a:lstStyle/>
                <a:p>
                  <a:pPr>
                    <a:defRPr/>
                  </a:pPr>
                  <a:endParaRPr lang="zh-CN" altLang="en-US">
                    <a:latin typeface="宋体" pitchFamily="2" charset="-122"/>
                    <a:ea typeface="宋体" pitchFamily="2" charset="-122"/>
                  </a:endParaRPr>
                </a:p>
              </p:txBody>
            </p:sp>
            <p:pic>
              <p:nvPicPr>
                <p:cNvPr id="4130" name="Picture 21" descr="Picture2"/>
                <p:cNvPicPr>
                  <a:picLocks noChangeAspect="1" noChangeArrowheads="1"/>
                </p:cNvPicPr>
                <p:nvPr/>
              </p:nvPicPr>
              <p:blipFill>
                <a:blip r:embed="rId5" cstate="print"/>
                <a:srcRect/>
                <a:stretch>
                  <a:fillRect/>
                </a:stretch>
              </p:blipFill>
              <p:spPr bwMode="auto">
                <a:xfrm>
                  <a:off x="43" y="4"/>
                  <a:ext cx="345" cy="149"/>
                </a:xfrm>
                <a:prstGeom prst="rect">
                  <a:avLst/>
                </a:prstGeom>
                <a:noFill/>
                <a:ln w="9525">
                  <a:noFill/>
                  <a:miter lim="800000"/>
                  <a:headEnd/>
                  <a:tailEnd/>
                </a:ln>
              </p:spPr>
            </p:pic>
          </p:grpSp>
          <p:pic>
            <p:nvPicPr>
              <p:cNvPr id="4127" name="Picture 22"/>
              <p:cNvPicPr>
                <a:picLocks noChangeAspect="1" noChangeArrowheads="1"/>
              </p:cNvPicPr>
              <p:nvPr/>
            </p:nvPicPr>
            <p:blipFill>
              <a:blip r:embed="rId6" cstate="print"/>
              <a:srcRect l="12015" t="9302" r="12404" b="12598"/>
              <a:stretch>
                <a:fillRect/>
              </a:stretch>
            </p:blipFill>
            <p:spPr bwMode="auto">
              <a:xfrm>
                <a:off x="29" y="14"/>
                <a:ext cx="359" cy="370"/>
              </a:xfrm>
              <a:prstGeom prst="rect">
                <a:avLst/>
              </a:prstGeom>
              <a:noFill/>
              <a:ln w="9525">
                <a:noFill/>
                <a:miter lim="800000"/>
                <a:headEnd/>
                <a:tailEnd/>
              </a:ln>
            </p:spPr>
          </p:pic>
        </p:grpSp>
        <p:sp>
          <p:nvSpPr>
            <p:cNvPr id="4124" name="Line 7"/>
            <p:cNvSpPr>
              <a:spLocks noChangeShapeType="1"/>
            </p:cNvSpPr>
            <p:nvPr/>
          </p:nvSpPr>
          <p:spPr bwMode="auto">
            <a:xfrm>
              <a:off x="3635896" y="3284985"/>
              <a:ext cx="4680520" cy="0"/>
            </a:xfrm>
            <a:prstGeom prst="line">
              <a:avLst/>
            </a:prstGeom>
            <a:noFill/>
            <a:ln w="28575" cap="rnd">
              <a:solidFill>
                <a:schemeClr val="tx1"/>
              </a:solidFill>
              <a:prstDash val="sysDot"/>
              <a:round/>
              <a:headEnd/>
              <a:tailEnd/>
            </a:ln>
          </p:spPr>
          <p:txBody>
            <a:bodyPr/>
            <a:lstStyle/>
            <a:p>
              <a:endParaRPr lang="zh-CN" altLang="en-US">
                <a:latin typeface="宋体" pitchFamily="2" charset="-122"/>
                <a:ea typeface="宋体" pitchFamily="2" charset="-122"/>
              </a:endParaRPr>
            </a:p>
          </p:txBody>
        </p:sp>
      </p:grpSp>
      <p:grpSp>
        <p:nvGrpSpPr>
          <p:cNvPr id="27" name="组合 67"/>
          <p:cNvGrpSpPr>
            <a:grpSpLocks/>
          </p:cNvGrpSpPr>
          <p:nvPr/>
        </p:nvGrpSpPr>
        <p:grpSpPr bwMode="auto">
          <a:xfrm>
            <a:off x="2627313" y="1628775"/>
            <a:ext cx="5040312" cy="393700"/>
            <a:chOff x="2627313" y="1628775"/>
            <a:chExt cx="5040311" cy="393700"/>
          </a:xfrm>
        </p:grpSpPr>
        <p:grpSp>
          <p:nvGrpSpPr>
            <p:cNvPr id="28" name="Group 39"/>
            <p:cNvGrpSpPr>
              <a:grpSpLocks/>
            </p:cNvGrpSpPr>
            <p:nvPr/>
          </p:nvGrpSpPr>
          <p:grpSpPr bwMode="auto">
            <a:xfrm>
              <a:off x="2627313" y="1628775"/>
              <a:ext cx="393700" cy="393700"/>
              <a:chOff x="0" y="0"/>
              <a:chExt cx="416" cy="416"/>
            </a:xfrm>
          </p:grpSpPr>
          <p:sp>
            <p:nvSpPr>
              <p:cNvPr id="5160" name="Oval 40"/>
              <p:cNvSpPr>
                <a:spLocks noChangeArrowheads="1"/>
              </p:cNvSpPr>
              <p:nvPr/>
            </p:nvSpPr>
            <p:spPr bwMode="auto">
              <a:xfrm>
                <a:off x="0" y="0"/>
                <a:ext cx="416" cy="416"/>
              </a:xfrm>
              <a:prstGeom prst="ellipse">
                <a:avLst/>
              </a:prstGeom>
              <a:gradFill rotWithShape="1">
                <a:gsLst>
                  <a:gs pos="0">
                    <a:srgbClr val="FFFFFF">
                      <a:gamma/>
                      <a:shade val="54118"/>
                      <a:invGamma/>
                    </a:srgbClr>
                  </a:gs>
                  <a:gs pos="50000">
                    <a:srgbClr val="FFFFFF"/>
                  </a:gs>
                  <a:gs pos="100000">
                    <a:srgbClr val="FFFFFF">
                      <a:gamma/>
                      <a:shade val="54118"/>
                      <a:invGamma/>
                    </a:srgbClr>
                  </a:gs>
                </a:gsLst>
                <a:lin ang="18900000" scaled="1"/>
              </a:gradFill>
              <a:ln w="9525" cmpd="sng">
                <a:solidFill>
                  <a:srgbClr val="DDDDDD"/>
                </a:solidFill>
                <a:round/>
                <a:headEnd/>
                <a:tailEnd/>
              </a:ln>
              <a:effectLst>
                <a:outerShdw dist="35921" dir="2700000" algn="ctr" rotWithShape="0">
                  <a:schemeClr val="bg2">
                    <a:alpha val="50000"/>
                  </a:schemeClr>
                </a:outerShdw>
              </a:effectLst>
            </p:spPr>
            <p:txBody>
              <a:bodyPr wrap="none" anchor="ctr"/>
              <a:lstStyle/>
              <a:p>
                <a:pPr>
                  <a:defRPr/>
                </a:pPr>
                <a:endParaRPr lang="zh-CN" altLang="en-US">
                  <a:latin typeface="宋体" pitchFamily="2" charset="-122"/>
                  <a:ea typeface="宋体" pitchFamily="2" charset="-122"/>
                </a:endParaRPr>
              </a:p>
            </p:txBody>
          </p:sp>
          <p:grpSp>
            <p:nvGrpSpPr>
              <p:cNvPr id="29" name="Group 41"/>
              <p:cNvGrpSpPr>
                <a:grpSpLocks/>
              </p:cNvGrpSpPr>
              <p:nvPr/>
            </p:nvGrpSpPr>
            <p:grpSpPr bwMode="auto">
              <a:xfrm rot="-2288454">
                <a:off x="35" y="28"/>
                <a:ext cx="348" cy="356"/>
                <a:chOff x="0" y="0"/>
                <a:chExt cx="433" cy="422"/>
              </a:xfrm>
            </p:grpSpPr>
            <p:pic>
              <p:nvPicPr>
                <p:cNvPr id="4120" name="Picture 42" descr="circuler_1"/>
                <p:cNvPicPr>
                  <a:picLocks noChangeAspect="1" noChangeArrowheads="1"/>
                </p:cNvPicPr>
                <p:nvPr/>
              </p:nvPicPr>
              <p:blipFill>
                <a:blip r:embed="rId4" cstate="print"/>
                <a:srcRect/>
                <a:stretch>
                  <a:fillRect/>
                </a:stretch>
              </p:blipFill>
              <p:spPr bwMode="auto">
                <a:xfrm>
                  <a:off x="0" y="0"/>
                  <a:ext cx="430" cy="420"/>
                </a:xfrm>
                <a:prstGeom prst="rect">
                  <a:avLst/>
                </a:prstGeom>
                <a:noFill/>
                <a:ln w="9525">
                  <a:noFill/>
                  <a:miter lim="800000"/>
                  <a:headEnd/>
                  <a:tailEnd/>
                </a:ln>
              </p:spPr>
            </p:pic>
            <p:sp>
              <p:nvSpPr>
                <p:cNvPr id="5163" name="Oval 43"/>
                <p:cNvSpPr>
                  <a:spLocks noChangeArrowheads="1"/>
                </p:cNvSpPr>
                <p:nvPr/>
              </p:nvSpPr>
              <p:spPr bwMode="auto">
                <a:xfrm>
                  <a:off x="0" y="0"/>
                  <a:ext cx="432" cy="422"/>
                </a:xfrm>
                <a:prstGeom prst="ellipse">
                  <a:avLst/>
                </a:prstGeom>
                <a:gradFill rotWithShape="1">
                  <a:gsLst>
                    <a:gs pos="0">
                      <a:schemeClr val="accent1">
                        <a:gamma/>
                        <a:shade val="34902"/>
                        <a:invGamma/>
                        <a:alpha val="89999"/>
                      </a:schemeClr>
                    </a:gs>
                    <a:gs pos="50000">
                      <a:schemeClr val="accent1">
                        <a:alpha val="75000"/>
                      </a:schemeClr>
                    </a:gs>
                    <a:gs pos="100000">
                      <a:schemeClr val="accent1">
                        <a:gamma/>
                        <a:shade val="34902"/>
                        <a:invGamma/>
                        <a:alpha val="89999"/>
                      </a:schemeClr>
                    </a:gs>
                  </a:gsLst>
                  <a:lin ang="18900000" scaled="1"/>
                </a:gradFill>
                <a:ln w="9525">
                  <a:noFill/>
                  <a:round/>
                  <a:headEnd/>
                  <a:tailEnd/>
                </a:ln>
                <a:effectLst/>
              </p:spPr>
              <p:txBody>
                <a:bodyPr wrap="none" anchor="ctr"/>
                <a:lstStyle/>
                <a:p>
                  <a:pPr>
                    <a:defRPr/>
                  </a:pPr>
                  <a:endParaRPr lang="zh-CN" altLang="en-US">
                    <a:latin typeface="宋体" pitchFamily="2" charset="-122"/>
                    <a:ea typeface="宋体" pitchFamily="2" charset="-122"/>
                  </a:endParaRPr>
                </a:p>
              </p:txBody>
            </p:sp>
            <p:pic>
              <p:nvPicPr>
                <p:cNvPr id="4122" name="Picture 44" descr="Picture2"/>
                <p:cNvPicPr>
                  <a:picLocks noChangeAspect="1" noChangeArrowheads="1"/>
                </p:cNvPicPr>
                <p:nvPr/>
              </p:nvPicPr>
              <p:blipFill>
                <a:blip r:embed="rId5" cstate="print"/>
                <a:srcRect/>
                <a:stretch>
                  <a:fillRect/>
                </a:stretch>
              </p:blipFill>
              <p:spPr bwMode="auto">
                <a:xfrm>
                  <a:off x="43" y="4"/>
                  <a:ext cx="345" cy="149"/>
                </a:xfrm>
                <a:prstGeom prst="rect">
                  <a:avLst/>
                </a:prstGeom>
                <a:noFill/>
                <a:ln w="9525">
                  <a:noFill/>
                  <a:miter lim="800000"/>
                  <a:headEnd/>
                  <a:tailEnd/>
                </a:ln>
              </p:spPr>
            </p:pic>
          </p:grpSp>
          <p:pic>
            <p:nvPicPr>
              <p:cNvPr id="4119" name="Picture 45"/>
              <p:cNvPicPr>
                <a:picLocks noChangeAspect="1" noChangeArrowheads="1"/>
              </p:cNvPicPr>
              <p:nvPr/>
            </p:nvPicPr>
            <p:blipFill>
              <a:blip r:embed="rId6" cstate="print"/>
              <a:srcRect l="12015" t="9302" r="12404" b="12598"/>
              <a:stretch>
                <a:fillRect/>
              </a:stretch>
            </p:blipFill>
            <p:spPr bwMode="auto">
              <a:xfrm>
                <a:off x="27" y="14"/>
                <a:ext cx="359" cy="370"/>
              </a:xfrm>
              <a:prstGeom prst="rect">
                <a:avLst/>
              </a:prstGeom>
              <a:noFill/>
              <a:ln w="9525">
                <a:noFill/>
                <a:miter lim="800000"/>
                <a:headEnd/>
                <a:tailEnd/>
              </a:ln>
            </p:spPr>
          </p:pic>
        </p:grpSp>
        <p:sp>
          <p:nvSpPr>
            <p:cNvPr id="4116" name="Line 37"/>
            <p:cNvSpPr>
              <a:spLocks noChangeShapeType="1"/>
            </p:cNvSpPr>
            <p:nvPr/>
          </p:nvSpPr>
          <p:spPr bwMode="auto">
            <a:xfrm>
              <a:off x="2987823" y="1988840"/>
              <a:ext cx="4679801" cy="298"/>
            </a:xfrm>
            <a:prstGeom prst="line">
              <a:avLst/>
            </a:prstGeom>
            <a:noFill/>
            <a:ln w="28575" cap="rnd">
              <a:solidFill>
                <a:schemeClr val="tx1"/>
              </a:solidFill>
              <a:prstDash val="sysDot"/>
              <a:round/>
              <a:headEnd/>
              <a:tailEnd/>
            </a:ln>
          </p:spPr>
          <p:txBody>
            <a:bodyPr/>
            <a:lstStyle/>
            <a:p>
              <a:endParaRPr lang="zh-CN" altLang="en-US">
                <a:latin typeface="宋体" pitchFamily="2" charset="-122"/>
                <a:ea typeface="宋体" pitchFamily="2" charset="-122"/>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5134"/>
                                        </p:tgtEl>
                                        <p:attrNameLst>
                                          <p:attrName>style.visibility</p:attrName>
                                        </p:attrNameLst>
                                      </p:cBhvr>
                                      <p:to>
                                        <p:strVal val="visible"/>
                                      </p:to>
                                    </p:set>
                                    <p:animEffect transition="in" filter="slide(fromBottom)">
                                      <p:cBhvr>
                                        <p:cTn id="7" dur="500"/>
                                        <p:tgtEl>
                                          <p:spTgt spid="5134"/>
                                        </p:tgtEl>
                                      </p:cBhvr>
                                    </p:animEffect>
                                  </p:childTnLst>
                                </p:cTn>
                              </p:par>
                              <p:par>
                                <p:cTn id="8" presetID="12" presetClass="entr" presetSubtype="4" fill="hold"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lide(fromBottom)">
                                      <p:cBhvr>
                                        <p:cTn id="10" dur="500"/>
                                        <p:tgtEl>
                                          <p:spTgt spid="27"/>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126"/>
                                        </p:tgtEl>
                                        <p:attrNameLst>
                                          <p:attrName>style.visibility</p:attrName>
                                        </p:attrNameLst>
                                      </p:cBhvr>
                                      <p:to>
                                        <p:strVal val="visible"/>
                                      </p:to>
                                    </p:set>
                                    <p:animEffect transition="in" filter="slide(fromBottom)">
                                      <p:cBhvr>
                                        <p:cTn id="14" dur="500"/>
                                        <p:tgtEl>
                                          <p:spTgt spid="5126"/>
                                        </p:tgtEl>
                                      </p:cBhvr>
                                    </p:animEffect>
                                  </p:childTnLst>
                                </p:cTn>
                              </p:par>
                              <p:par>
                                <p:cTn id="15" presetID="12" presetClass="entr" presetSubtype="4"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slide(fromBottom)">
                                      <p:cBhvr>
                                        <p:cTn id="17" dur="500"/>
                                        <p:tgtEl>
                                          <p:spTgt spid="4"/>
                                        </p:tgtEl>
                                      </p:cBhvr>
                                    </p:animEffect>
                                  </p:childTnLst>
                                </p:cTn>
                              </p:par>
                            </p:childTnLst>
                          </p:cTn>
                        </p:par>
                        <p:par>
                          <p:cTn id="18" fill="hold">
                            <p:stCondLst>
                              <p:cond delay="1000"/>
                            </p:stCondLst>
                            <p:childTnLst>
                              <p:par>
                                <p:cTn id="19" presetID="12" presetClass="entr" presetSubtype="4" fill="hold" grpId="0" nodeType="afterEffect">
                                  <p:stCondLst>
                                    <p:cond delay="0"/>
                                  </p:stCondLst>
                                  <p:childTnLst>
                                    <p:set>
                                      <p:cBhvr>
                                        <p:cTn id="20" dur="1" fill="hold">
                                          <p:stCondLst>
                                            <p:cond delay="0"/>
                                          </p:stCondLst>
                                        </p:cTn>
                                        <p:tgtEl>
                                          <p:spTgt spid="5137"/>
                                        </p:tgtEl>
                                        <p:attrNameLst>
                                          <p:attrName>style.visibility</p:attrName>
                                        </p:attrNameLst>
                                      </p:cBhvr>
                                      <p:to>
                                        <p:strVal val="visible"/>
                                      </p:to>
                                    </p:set>
                                    <p:animEffect transition="in" filter="slide(fromBottom)">
                                      <p:cBhvr>
                                        <p:cTn id="21" dur="500"/>
                                        <p:tgtEl>
                                          <p:spTgt spid="5137"/>
                                        </p:tgtEl>
                                      </p:cBhvr>
                                    </p:animEffect>
                                  </p:childTnLst>
                                </p:cTn>
                              </p:par>
                              <p:par>
                                <p:cTn id="22" presetID="12" presetClass="entr" presetSubtype="4" fill="hold" nodeType="with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slide(fromBottom)">
                                      <p:cBhvr>
                                        <p:cTn id="24" dur="500"/>
                                        <p:tgtEl>
                                          <p:spTgt spid="24"/>
                                        </p:tgtEl>
                                      </p:cBhvr>
                                    </p:animEffect>
                                  </p:childTnLst>
                                </p:cTn>
                              </p:par>
                            </p:childTnLst>
                          </p:cTn>
                        </p:par>
                        <p:par>
                          <p:cTn id="25" fill="hold">
                            <p:stCondLst>
                              <p:cond delay="1500"/>
                            </p:stCondLst>
                            <p:childTnLst>
                              <p:par>
                                <p:cTn id="26" presetID="12" presetClass="entr" presetSubtype="4" fill="hold" grpId="0" nodeType="afterEffect">
                                  <p:stCondLst>
                                    <p:cond delay="0"/>
                                  </p:stCondLst>
                                  <p:childTnLst>
                                    <p:set>
                                      <p:cBhvr>
                                        <p:cTn id="27" dur="1" fill="hold">
                                          <p:stCondLst>
                                            <p:cond delay="0"/>
                                          </p:stCondLst>
                                        </p:cTn>
                                        <p:tgtEl>
                                          <p:spTgt spid="5140"/>
                                        </p:tgtEl>
                                        <p:attrNameLst>
                                          <p:attrName>style.visibility</p:attrName>
                                        </p:attrNameLst>
                                      </p:cBhvr>
                                      <p:to>
                                        <p:strVal val="visible"/>
                                      </p:to>
                                    </p:set>
                                    <p:animEffect transition="in" filter="slide(fromBottom)">
                                      <p:cBhvr>
                                        <p:cTn id="28" dur="500"/>
                                        <p:tgtEl>
                                          <p:spTgt spid="5140"/>
                                        </p:tgtEl>
                                      </p:cBhvr>
                                    </p:animEffect>
                                  </p:childTnLst>
                                </p:cTn>
                              </p:par>
                              <p:par>
                                <p:cTn id="29" presetID="12" presetClass="entr" presetSubtype="4"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slide(fromBottom)">
                                      <p:cBhvr>
                                        <p:cTn id="31" dur="500"/>
                                        <p:tgtEl>
                                          <p:spTgt spid="21"/>
                                        </p:tgtEl>
                                      </p:cBhvr>
                                    </p:animEffect>
                                  </p:childTnLst>
                                </p:cTn>
                              </p:par>
                            </p:childTnLst>
                          </p:cTn>
                        </p:par>
                        <p:par>
                          <p:cTn id="32" fill="hold">
                            <p:stCondLst>
                              <p:cond delay="2000"/>
                            </p:stCondLst>
                            <p:childTnLst>
                              <p:par>
                                <p:cTn id="33" presetID="12" presetClass="entr" presetSubtype="4" fill="hold" grpId="0" nodeType="afterEffect">
                                  <p:stCondLst>
                                    <p:cond delay="0"/>
                                  </p:stCondLst>
                                  <p:childTnLst>
                                    <p:set>
                                      <p:cBhvr>
                                        <p:cTn id="34" dur="1" fill="hold">
                                          <p:stCondLst>
                                            <p:cond delay="0"/>
                                          </p:stCondLst>
                                        </p:cTn>
                                        <p:tgtEl>
                                          <p:spTgt spid="5141"/>
                                        </p:tgtEl>
                                        <p:attrNameLst>
                                          <p:attrName>style.visibility</p:attrName>
                                        </p:attrNameLst>
                                      </p:cBhvr>
                                      <p:to>
                                        <p:strVal val="visible"/>
                                      </p:to>
                                    </p:set>
                                    <p:animEffect transition="in" filter="slide(fromBottom)">
                                      <p:cBhvr>
                                        <p:cTn id="35" dur="500"/>
                                        <p:tgtEl>
                                          <p:spTgt spid="5141"/>
                                        </p:tgtEl>
                                      </p:cBhvr>
                                    </p:animEffect>
                                  </p:childTnLst>
                                </p:cTn>
                              </p:par>
                              <p:par>
                                <p:cTn id="36" presetID="12" presetClass="entr" presetSubtype="4" fill="hold" nodeType="with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slide(fromBottom)">
                                      <p:cBhvr>
                                        <p:cTn id="38" dur="500"/>
                                        <p:tgtEl>
                                          <p:spTgt spid="15"/>
                                        </p:tgtEl>
                                      </p:cBhvr>
                                    </p:animEffect>
                                  </p:childTnLst>
                                </p:cTn>
                              </p:par>
                            </p:childTnLst>
                          </p:cTn>
                        </p:par>
                        <p:par>
                          <p:cTn id="39" fill="hold">
                            <p:stCondLst>
                              <p:cond delay="2500"/>
                            </p:stCondLst>
                            <p:childTnLst>
                              <p:par>
                                <p:cTn id="40" presetID="12" presetClass="entr" presetSubtype="4" fill="hold" grpId="0" nodeType="afterEffect">
                                  <p:stCondLst>
                                    <p:cond delay="0"/>
                                  </p:stCondLst>
                                  <p:childTnLst>
                                    <p:set>
                                      <p:cBhvr>
                                        <p:cTn id="41" dur="1" fill="hold">
                                          <p:stCondLst>
                                            <p:cond delay="0"/>
                                          </p:stCondLst>
                                        </p:cTn>
                                        <p:tgtEl>
                                          <p:spTgt spid="5124"/>
                                        </p:tgtEl>
                                        <p:attrNameLst>
                                          <p:attrName>style.visibility</p:attrName>
                                        </p:attrNameLst>
                                      </p:cBhvr>
                                      <p:to>
                                        <p:strVal val="visible"/>
                                      </p:to>
                                    </p:set>
                                    <p:animEffect transition="in" filter="slide(fromBottom)">
                                      <p:cBhvr>
                                        <p:cTn id="42" dur="500"/>
                                        <p:tgtEl>
                                          <p:spTgt spid="5124"/>
                                        </p:tgtEl>
                                      </p:cBhvr>
                                    </p:animEffect>
                                  </p:childTnLst>
                                </p:cTn>
                              </p:par>
                              <p:par>
                                <p:cTn id="43" presetID="12" presetClass="entr" presetSubtype="4" fill="hold" nodeType="with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slide(fromBottom)">
                                      <p:cBhvr>
                                        <p:cTn id="45" dur="500"/>
                                        <p:tgtEl>
                                          <p:spTgt spid="12"/>
                                        </p:tgtEl>
                                      </p:cBhvr>
                                    </p:animEffect>
                                  </p:childTnLst>
                                </p:cTn>
                              </p:par>
                            </p:childTnLst>
                          </p:cTn>
                        </p:par>
                        <p:par>
                          <p:cTn id="46" fill="hold">
                            <p:stCondLst>
                              <p:cond delay="3000"/>
                            </p:stCondLst>
                            <p:childTnLst>
                              <p:par>
                                <p:cTn id="47" presetID="12" presetClass="entr" presetSubtype="4" fill="hold" grpId="0" nodeType="afterEffect">
                                  <p:stCondLst>
                                    <p:cond delay="0"/>
                                  </p:stCondLst>
                                  <p:childTnLst>
                                    <p:set>
                                      <p:cBhvr>
                                        <p:cTn id="48" dur="1" fill="hold">
                                          <p:stCondLst>
                                            <p:cond delay="0"/>
                                          </p:stCondLst>
                                        </p:cTn>
                                        <p:tgtEl>
                                          <p:spTgt spid="5143"/>
                                        </p:tgtEl>
                                        <p:attrNameLst>
                                          <p:attrName>style.visibility</p:attrName>
                                        </p:attrNameLst>
                                      </p:cBhvr>
                                      <p:to>
                                        <p:strVal val="visible"/>
                                      </p:to>
                                    </p:set>
                                    <p:animEffect transition="in" filter="slide(fromBottom)">
                                      <p:cBhvr>
                                        <p:cTn id="49" dur="500"/>
                                        <p:tgtEl>
                                          <p:spTgt spid="5143"/>
                                        </p:tgtEl>
                                      </p:cBhvr>
                                    </p:animEffect>
                                  </p:childTnLst>
                                </p:cTn>
                              </p:par>
                              <p:par>
                                <p:cTn id="50" presetID="12" presetClass="entr" presetSubtype="4" fill="hold"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slide(fromBottom)">
                                      <p:cBhvr>
                                        <p:cTn id="5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p:bldP spid="5126" grpId="0"/>
      <p:bldP spid="5134" grpId="0"/>
      <p:bldP spid="5137" grpId="0"/>
      <p:bldP spid="5140" grpId="0"/>
      <p:bldP spid="5141" grpId="0"/>
      <p:bldP spid="514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zh-CN" altLang="en-US" smtClean="0"/>
              <a:t>转轴</a:t>
            </a:r>
            <a:r>
              <a:rPr lang="zh-CN" altLang="en-US"/>
              <a:t>（</a:t>
            </a:r>
            <a:r>
              <a:rPr lang="en-US" altLang="zh-CN"/>
              <a:t>pivot or rotate</a:t>
            </a:r>
            <a:r>
              <a:rPr lang="zh-CN" altLang="en-US"/>
              <a:t>）</a:t>
            </a:r>
          </a:p>
        </p:txBody>
      </p:sp>
      <p:pic>
        <p:nvPicPr>
          <p:cNvPr id="23556" name="Picture 4"/>
          <p:cNvPicPr>
            <a:picLocks noChangeAspect="1" noChangeArrowheads="1"/>
          </p:cNvPicPr>
          <p:nvPr/>
        </p:nvPicPr>
        <p:blipFill>
          <a:blip r:embed="rId2" cstate="print"/>
          <a:srcRect/>
          <a:stretch>
            <a:fillRect/>
          </a:stretch>
        </p:blipFill>
        <p:spPr bwMode="auto">
          <a:xfrm>
            <a:off x="5292725" y="2381250"/>
            <a:ext cx="3671888" cy="3063875"/>
          </a:xfrm>
          <a:prstGeom prst="rect">
            <a:avLst/>
          </a:prstGeom>
          <a:noFill/>
          <a:ln w="9525">
            <a:noFill/>
            <a:miter lim="800000"/>
            <a:headEnd/>
            <a:tailEnd/>
          </a:ln>
        </p:spPr>
      </p:pic>
      <p:pic>
        <p:nvPicPr>
          <p:cNvPr id="23557" name="Picture 5"/>
          <p:cNvPicPr>
            <a:picLocks noChangeAspect="1" noChangeArrowheads="1"/>
          </p:cNvPicPr>
          <p:nvPr/>
        </p:nvPicPr>
        <p:blipFill>
          <a:blip r:embed="rId3" cstate="print"/>
          <a:srcRect/>
          <a:stretch>
            <a:fillRect/>
          </a:stretch>
        </p:blipFill>
        <p:spPr bwMode="auto">
          <a:xfrm>
            <a:off x="250825" y="2060575"/>
            <a:ext cx="3673475" cy="3390900"/>
          </a:xfrm>
          <a:prstGeom prst="rect">
            <a:avLst/>
          </a:prstGeom>
          <a:noFill/>
          <a:ln w="9525">
            <a:noFill/>
            <a:miter lim="800000"/>
            <a:headEnd/>
            <a:tailEnd/>
          </a:ln>
        </p:spPr>
      </p:pic>
      <p:sp>
        <p:nvSpPr>
          <p:cNvPr id="23558" name="AutoShape 6"/>
          <p:cNvSpPr>
            <a:spLocks noChangeArrowheads="1"/>
          </p:cNvSpPr>
          <p:nvPr/>
        </p:nvSpPr>
        <p:spPr bwMode="auto">
          <a:xfrm>
            <a:off x="3924300" y="3644900"/>
            <a:ext cx="1223963" cy="576263"/>
          </a:xfrm>
          <a:prstGeom prst="rightArrow">
            <a:avLst>
              <a:gd name="adj1" fmla="val 50000"/>
              <a:gd name="adj2" fmla="val 53099"/>
            </a:avLst>
          </a:prstGeom>
          <a:solidFill>
            <a:schemeClr val="accent1"/>
          </a:solidFill>
          <a:ln w="9525">
            <a:solidFill>
              <a:schemeClr val="tx1"/>
            </a:solidFill>
            <a:miter lim="800000"/>
            <a:headEnd/>
            <a:tailEnd/>
          </a:ln>
          <a:effectLst/>
        </p:spPr>
        <p:txBody>
          <a:bodyPr wrap="none" anchor="ctr"/>
          <a:lstStyle/>
          <a:p>
            <a:pPr algn="ctr"/>
            <a:endParaRPr lang="zh-CN" altLang="zh-CN"/>
          </a:p>
        </p:txBody>
      </p:sp>
      <p:sp>
        <p:nvSpPr>
          <p:cNvPr id="23559" name="Text Box 7"/>
          <p:cNvSpPr txBox="1">
            <a:spLocks noChangeArrowheads="1"/>
          </p:cNvSpPr>
          <p:nvPr/>
        </p:nvSpPr>
        <p:spPr bwMode="auto">
          <a:xfrm>
            <a:off x="3851920" y="2728913"/>
            <a:ext cx="1656183" cy="523220"/>
          </a:xfrm>
          <a:prstGeom prst="rect">
            <a:avLst/>
          </a:prstGeom>
          <a:noFill/>
          <a:ln w="9525">
            <a:noFill/>
            <a:miter lim="800000"/>
            <a:headEnd/>
            <a:tailEnd/>
          </a:ln>
          <a:effectLst/>
        </p:spPr>
        <p:txBody>
          <a:bodyPr wrap="square">
            <a:spAutoFit/>
          </a:bodyPr>
          <a:lstStyle/>
          <a:p>
            <a:pPr algn="l">
              <a:spcBef>
                <a:spcPct val="50000"/>
              </a:spcBef>
            </a:pPr>
            <a:r>
              <a:rPr lang="zh-CN" altLang="en-US" sz="1400">
                <a:solidFill>
                  <a:srgbClr val="FF0000"/>
                </a:solidFill>
                <a:latin typeface="+mj-ea"/>
                <a:ea typeface="+mj-ea"/>
              </a:rPr>
              <a:t>交换“时间”和“经济性质”轴</a:t>
            </a:r>
          </a:p>
        </p:txBody>
      </p:sp>
      <p:sp>
        <p:nvSpPr>
          <p:cNvPr id="10" name="内容占位符 9"/>
          <p:cNvSpPr>
            <a:spLocks noGrp="1"/>
          </p:cNvSpPr>
          <p:nvPr>
            <p:ph idx="1"/>
          </p:nvPr>
        </p:nvSpPr>
        <p:spPr>
          <a:xfrm>
            <a:off x="356400" y="928669"/>
            <a:ext cx="8431200" cy="1204187"/>
          </a:xfrm>
        </p:spPr>
        <p:txBody>
          <a:bodyPr/>
          <a:lstStyle/>
          <a:p>
            <a:r>
              <a:rPr lang="zh-CN" altLang="en-US" smtClean="0">
                <a:ea typeface="宋体" pitchFamily="2" charset="-122"/>
              </a:rPr>
              <a:t>转轴就是改变维的方向。 </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1000"/>
                                  </p:stCondLst>
                                  <p:childTnLst>
                                    <p:set>
                                      <p:cBhvr>
                                        <p:cTn id="6" dur="1" fill="hold">
                                          <p:stCondLst>
                                            <p:cond delay="0"/>
                                          </p:stCondLst>
                                        </p:cTn>
                                        <p:tgtEl>
                                          <p:spTgt spid="23557"/>
                                        </p:tgtEl>
                                        <p:attrNameLst>
                                          <p:attrName>style.visibility</p:attrName>
                                        </p:attrNameLst>
                                      </p:cBhvr>
                                      <p:to>
                                        <p:strVal val="visible"/>
                                      </p:to>
                                    </p:set>
                                    <p:anim calcmode="lin" valueType="num">
                                      <p:cBhvr additive="base">
                                        <p:cTn id="7" dur="500" fill="hold"/>
                                        <p:tgtEl>
                                          <p:spTgt spid="23557"/>
                                        </p:tgtEl>
                                        <p:attrNameLst>
                                          <p:attrName>ppt_x</p:attrName>
                                        </p:attrNameLst>
                                      </p:cBhvr>
                                      <p:tavLst>
                                        <p:tav tm="0">
                                          <p:val>
                                            <p:strVal val="0-#ppt_w/2"/>
                                          </p:val>
                                        </p:tav>
                                        <p:tav tm="100000">
                                          <p:val>
                                            <p:strVal val="#ppt_x"/>
                                          </p:val>
                                        </p:tav>
                                      </p:tavLst>
                                    </p:anim>
                                    <p:anim calcmode="lin" valueType="num">
                                      <p:cBhvr additive="base">
                                        <p:cTn id="8" dur="500" fill="hold"/>
                                        <p:tgtEl>
                                          <p:spTgt spid="23557"/>
                                        </p:tgtEl>
                                        <p:attrNameLst>
                                          <p:attrName>ppt_y</p:attrName>
                                        </p:attrNameLst>
                                      </p:cBhvr>
                                      <p:tavLst>
                                        <p:tav tm="0">
                                          <p:val>
                                            <p:strVal val="#ppt_y"/>
                                          </p:val>
                                        </p:tav>
                                        <p:tav tm="100000">
                                          <p:val>
                                            <p:strVal val="#ppt_y"/>
                                          </p:val>
                                        </p:tav>
                                      </p:tavLst>
                                    </p:anim>
                                  </p:childTnLst>
                                </p:cTn>
                              </p:par>
                            </p:childTnLst>
                          </p:cTn>
                        </p:par>
                        <p:par>
                          <p:cTn id="9" fill="hold">
                            <p:stCondLst>
                              <p:cond delay="1500"/>
                            </p:stCondLst>
                            <p:childTnLst>
                              <p:par>
                                <p:cTn id="10" presetID="3" presetClass="entr" presetSubtype="10" fill="hold" grpId="0" nodeType="afterEffect">
                                  <p:stCondLst>
                                    <p:cond delay="0"/>
                                  </p:stCondLst>
                                  <p:childTnLst>
                                    <p:set>
                                      <p:cBhvr>
                                        <p:cTn id="11" dur="1" fill="hold">
                                          <p:stCondLst>
                                            <p:cond delay="0"/>
                                          </p:stCondLst>
                                        </p:cTn>
                                        <p:tgtEl>
                                          <p:spTgt spid="23559"/>
                                        </p:tgtEl>
                                        <p:attrNameLst>
                                          <p:attrName>style.visibility</p:attrName>
                                        </p:attrNameLst>
                                      </p:cBhvr>
                                      <p:to>
                                        <p:strVal val="visible"/>
                                      </p:to>
                                    </p:set>
                                    <p:animEffect transition="in" filter="blinds(horizontal)">
                                      <p:cBhvr>
                                        <p:cTn id="12" dur="500"/>
                                        <p:tgtEl>
                                          <p:spTgt spid="23559"/>
                                        </p:tgtEl>
                                      </p:cBhvr>
                                    </p:animEffect>
                                  </p:childTnLst>
                                </p:cTn>
                              </p:par>
                            </p:childTnLst>
                          </p:cTn>
                        </p:par>
                        <p:par>
                          <p:cTn id="13" fill="hold">
                            <p:stCondLst>
                              <p:cond delay="2000"/>
                            </p:stCondLst>
                            <p:childTnLst>
                              <p:par>
                                <p:cTn id="14" presetID="20" presetClass="entr" presetSubtype="0" fill="hold" grpId="0" nodeType="afterEffect">
                                  <p:stCondLst>
                                    <p:cond delay="0"/>
                                  </p:stCondLst>
                                  <p:childTnLst>
                                    <p:set>
                                      <p:cBhvr>
                                        <p:cTn id="15" dur="1" fill="hold">
                                          <p:stCondLst>
                                            <p:cond delay="0"/>
                                          </p:stCondLst>
                                        </p:cTn>
                                        <p:tgtEl>
                                          <p:spTgt spid="23558"/>
                                        </p:tgtEl>
                                        <p:attrNameLst>
                                          <p:attrName>style.visibility</p:attrName>
                                        </p:attrNameLst>
                                      </p:cBhvr>
                                      <p:to>
                                        <p:strVal val="visible"/>
                                      </p:to>
                                    </p:set>
                                    <p:animEffect transition="in" filter="wedge">
                                      <p:cBhvr>
                                        <p:cTn id="16" dur="500"/>
                                        <p:tgtEl>
                                          <p:spTgt spid="23558"/>
                                        </p:tgtEl>
                                      </p:cBhvr>
                                    </p:animEffect>
                                  </p:childTnLst>
                                </p:cTn>
                              </p:par>
                            </p:childTnLst>
                          </p:cTn>
                        </p:par>
                        <p:par>
                          <p:cTn id="17" fill="hold">
                            <p:stCondLst>
                              <p:cond delay="2500"/>
                            </p:stCondLst>
                            <p:childTnLst>
                              <p:par>
                                <p:cTn id="18" presetID="8" presetClass="entr" presetSubtype="16" fill="hold" nodeType="afterEffect">
                                  <p:stCondLst>
                                    <p:cond delay="0"/>
                                  </p:stCondLst>
                                  <p:childTnLst>
                                    <p:set>
                                      <p:cBhvr>
                                        <p:cTn id="19" dur="1" fill="hold">
                                          <p:stCondLst>
                                            <p:cond delay="0"/>
                                          </p:stCondLst>
                                        </p:cTn>
                                        <p:tgtEl>
                                          <p:spTgt spid="23556"/>
                                        </p:tgtEl>
                                        <p:attrNameLst>
                                          <p:attrName>style.visibility</p:attrName>
                                        </p:attrNameLst>
                                      </p:cBhvr>
                                      <p:to>
                                        <p:strVal val="visible"/>
                                      </p:to>
                                    </p:set>
                                    <p:animEffect transition="in" filter="diamond(in)">
                                      <p:cBhvr>
                                        <p:cTn id="20" dur="500"/>
                                        <p:tgtEl>
                                          <p:spTgt spid="23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8" grpId="0" animBg="1"/>
      <p:bldP spid="2355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zh-CN" altLang="en-US" smtClean="0"/>
              <a:t>维度</a:t>
            </a:r>
            <a:r>
              <a:rPr lang="zh-CN" altLang="en-US"/>
              <a:t>表与事实表的连接 </a:t>
            </a:r>
          </a:p>
        </p:txBody>
      </p:sp>
      <p:sp>
        <p:nvSpPr>
          <p:cNvPr id="24579" name="Rectangle 3"/>
          <p:cNvSpPr>
            <a:spLocks noGrp="1" noChangeArrowheads="1"/>
          </p:cNvSpPr>
          <p:nvPr>
            <p:ph type="body" idx="1"/>
          </p:nvPr>
        </p:nvSpPr>
        <p:spPr/>
        <p:txBody>
          <a:bodyPr/>
          <a:lstStyle/>
          <a:p>
            <a:r>
              <a:rPr lang="zh-CN" altLang="en-US" sz="3200">
                <a:latin typeface="宋体" pitchFamily="2" charset="-122"/>
                <a:ea typeface="宋体" pitchFamily="2" charset="-122"/>
              </a:rPr>
              <a:t>维度表和事实表相互独立，又互相关联并构成一个统一的架构。</a:t>
            </a:r>
          </a:p>
          <a:p>
            <a:r>
              <a:rPr lang="zh-CN" altLang="en-US" sz="3200">
                <a:latin typeface="宋体" pitchFamily="2" charset="-122"/>
                <a:ea typeface="宋体" pitchFamily="2" charset="-122"/>
              </a:rPr>
              <a:t>构建多维数据集时常用的架构：</a:t>
            </a:r>
          </a:p>
          <a:p>
            <a:pPr lvl="1"/>
            <a:r>
              <a:rPr lang="zh-CN" altLang="en-US" sz="3200">
                <a:latin typeface="宋体" pitchFamily="2" charset="-122"/>
                <a:ea typeface="宋体" pitchFamily="2" charset="-122"/>
              </a:rPr>
              <a:t>星型架构</a:t>
            </a:r>
          </a:p>
          <a:p>
            <a:pPr lvl="1"/>
            <a:r>
              <a:rPr lang="zh-CN" altLang="en-US" sz="3200">
                <a:latin typeface="宋体" pitchFamily="2" charset="-122"/>
                <a:ea typeface="宋体" pitchFamily="2" charset="-122"/>
              </a:rPr>
              <a:t>雪花型架构</a:t>
            </a:r>
          </a:p>
          <a:p>
            <a:pPr lvl="1"/>
            <a:r>
              <a:rPr lang="zh-CN" altLang="en-US" sz="3200">
                <a:latin typeface="宋体" pitchFamily="2" charset="-122"/>
                <a:ea typeface="宋体" pitchFamily="2" charset="-122"/>
              </a:rPr>
              <a:t>星型雪花架构</a:t>
            </a:r>
          </a:p>
          <a:p>
            <a:r>
              <a:rPr lang="zh-CN" altLang="en-US" sz="3200">
                <a:latin typeface="宋体" pitchFamily="2" charset="-122"/>
                <a:ea typeface="宋体" pitchFamily="2" charset="-122"/>
              </a:rPr>
              <a:t>在</a:t>
            </a:r>
            <a:r>
              <a:rPr lang="en-US" altLang="zh-CN" sz="3200">
                <a:latin typeface="宋体" pitchFamily="2" charset="-122"/>
                <a:ea typeface="宋体" pitchFamily="2" charset="-122"/>
              </a:rPr>
              <a:t>SQL Server </a:t>
            </a:r>
            <a:r>
              <a:rPr lang="zh-CN" altLang="en-US" sz="3200" smtClean="0">
                <a:latin typeface="宋体" pitchFamily="2" charset="-122"/>
                <a:ea typeface="宋体" pitchFamily="2" charset="-122"/>
              </a:rPr>
              <a:t>中</a:t>
            </a:r>
            <a:r>
              <a:rPr lang="zh-CN" altLang="en-US" sz="3200">
                <a:latin typeface="宋体" pitchFamily="2" charset="-122"/>
                <a:ea typeface="宋体" pitchFamily="2" charset="-122"/>
              </a:rPr>
              <a:t>，这些架构的中心都是一个事实数据表。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zh-CN" altLang="en-US" smtClean="0"/>
              <a:t>星型</a:t>
            </a:r>
            <a:r>
              <a:rPr lang="zh-CN" altLang="en-US"/>
              <a:t>架构</a:t>
            </a:r>
          </a:p>
        </p:txBody>
      </p:sp>
      <p:sp>
        <p:nvSpPr>
          <p:cNvPr id="25603" name="Rectangle 3"/>
          <p:cNvSpPr>
            <a:spLocks noGrp="1" noChangeArrowheads="1"/>
          </p:cNvSpPr>
          <p:nvPr>
            <p:ph type="body" idx="1"/>
          </p:nvPr>
        </p:nvSpPr>
        <p:spPr/>
        <p:txBody>
          <a:bodyPr/>
          <a:lstStyle/>
          <a:p>
            <a:r>
              <a:rPr lang="zh-CN" altLang="en-US" sz="3200">
                <a:ea typeface="宋体" pitchFamily="2" charset="-122"/>
              </a:rPr>
              <a:t>维度表只与事实表关联，维度表彼此之间没有任何</a:t>
            </a:r>
            <a:r>
              <a:rPr lang="zh-CN" altLang="en-US" sz="3200" smtClean="0">
                <a:ea typeface="宋体" pitchFamily="2" charset="-122"/>
              </a:rPr>
              <a:t>联系</a:t>
            </a:r>
            <a:r>
              <a:rPr lang="zh-CN" altLang="en-US" smtClean="0">
                <a:ea typeface="宋体" pitchFamily="2" charset="-122"/>
              </a:rPr>
              <a:t>。</a:t>
            </a:r>
            <a:endParaRPr lang="zh-CN" altLang="en-US" sz="3200">
              <a:ea typeface="宋体" pitchFamily="2" charset="-122"/>
            </a:endParaRPr>
          </a:p>
          <a:p>
            <a:r>
              <a:rPr lang="zh-CN" altLang="en-US" sz="3200">
                <a:ea typeface="宋体" pitchFamily="2" charset="-122"/>
              </a:rPr>
              <a:t>每个维度表中的主码都只能是单列的，同时该主码被放置在事实数据表中，作为事实数据表与维表连接的外码。</a:t>
            </a:r>
          </a:p>
          <a:p>
            <a:r>
              <a:rPr lang="zh-CN" altLang="en-US" sz="3200">
                <a:ea typeface="宋体" pitchFamily="2" charset="-122"/>
              </a:rPr>
              <a:t>星型架构是以事实表为核心，其他的维度表围绕这个核心表呈星型状分布。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zh-CN" altLang="en-US"/>
              <a:t>星型架构示意图</a:t>
            </a:r>
          </a:p>
        </p:txBody>
      </p:sp>
      <p:sp>
        <p:nvSpPr>
          <p:cNvPr id="26629" name="Rectangle 5"/>
          <p:cNvSpPr>
            <a:spLocks noChangeArrowheads="1"/>
          </p:cNvSpPr>
          <p:nvPr/>
        </p:nvSpPr>
        <p:spPr bwMode="auto">
          <a:xfrm>
            <a:off x="0" y="2366963"/>
            <a:ext cx="9144000" cy="0"/>
          </a:xfrm>
          <a:prstGeom prst="rect">
            <a:avLst/>
          </a:prstGeom>
          <a:noFill/>
          <a:ln w="9525">
            <a:noFill/>
            <a:miter lim="800000"/>
            <a:headEnd/>
            <a:tailEnd/>
          </a:ln>
          <a:effectLst/>
        </p:spPr>
        <p:txBody>
          <a:bodyPr wrap="none" anchor="ctr">
            <a:spAutoFit/>
          </a:bodyPr>
          <a:lstStyle/>
          <a:p>
            <a:endParaRPr lang="zh-CN" altLang="en-US"/>
          </a:p>
        </p:txBody>
      </p:sp>
      <p:graphicFrame>
        <p:nvGraphicFramePr>
          <p:cNvPr id="26628" name="Object 4"/>
          <p:cNvGraphicFramePr>
            <a:graphicFrameLocks noChangeAspect="1"/>
          </p:cNvGraphicFramePr>
          <p:nvPr/>
        </p:nvGraphicFramePr>
        <p:xfrm>
          <a:off x="1475184" y="1124744"/>
          <a:ext cx="6553200" cy="4014787"/>
        </p:xfrm>
        <a:graphic>
          <a:graphicData uri="http://schemas.openxmlformats.org/presentationml/2006/ole">
            <p:oleObj spid="_x0000_s1026" name="Visio" r:id="rId3" imgW="5230737" imgH="3201880" progId="">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26628"/>
                                        </p:tgtEl>
                                        <p:attrNameLst>
                                          <p:attrName>style.visibility</p:attrName>
                                        </p:attrNameLst>
                                      </p:cBhvr>
                                      <p:to>
                                        <p:strVal val="visible"/>
                                      </p:to>
                                    </p:set>
                                    <p:animEffect transition="in" filter="wedge">
                                      <p:cBhvr>
                                        <p:cTn id="7" dur="1000"/>
                                        <p:tgtEl>
                                          <p:spTgt spid="266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835696" y="152400"/>
            <a:ext cx="7308304" cy="540296"/>
          </a:xfrm>
        </p:spPr>
        <p:txBody>
          <a:bodyPr/>
          <a:lstStyle/>
          <a:p>
            <a:r>
              <a:rPr lang="zh-CN" altLang="en-US" smtClean="0"/>
              <a:t>雪花</a:t>
            </a:r>
            <a:r>
              <a:rPr lang="zh-CN" altLang="en-US"/>
              <a:t>型</a:t>
            </a:r>
            <a:r>
              <a:rPr lang="zh-CN" altLang="en-US" smtClean="0"/>
              <a:t>架构（</a:t>
            </a:r>
            <a:r>
              <a:rPr lang="en-US" altLang="zh-CN" smtClean="0"/>
              <a:t>Snow Schema</a:t>
            </a:r>
            <a:r>
              <a:rPr lang="zh-CN" altLang="en-US" smtClean="0"/>
              <a:t>）</a:t>
            </a:r>
            <a:endParaRPr lang="en-US" altLang="zh-CN"/>
          </a:p>
        </p:txBody>
      </p:sp>
      <p:sp>
        <p:nvSpPr>
          <p:cNvPr id="27651" name="Rectangle 3"/>
          <p:cNvSpPr>
            <a:spLocks noGrp="1" noChangeArrowheads="1"/>
          </p:cNvSpPr>
          <p:nvPr>
            <p:ph type="body" idx="1"/>
          </p:nvPr>
        </p:nvSpPr>
        <p:spPr/>
        <p:txBody>
          <a:bodyPr/>
          <a:lstStyle/>
          <a:p>
            <a:r>
              <a:rPr lang="zh-CN" altLang="en-US" sz="3200">
                <a:ea typeface="宋体" pitchFamily="2" charset="-122"/>
              </a:rPr>
              <a:t>某个维度表不与事实表直接关联，而是与另一个维表关联。</a:t>
            </a:r>
          </a:p>
          <a:p>
            <a:r>
              <a:rPr lang="zh-CN" altLang="en-US" sz="3200">
                <a:ea typeface="宋体" pitchFamily="2" charset="-122"/>
              </a:rPr>
              <a:t>可以进一步细化查看数据的粒度。</a:t>
            </a:r>
          </a:p>
          <a:p>
            <a:r>
              <a:rPr lang="zh-CN" altLang="en-US" sz="3200">
                <a:ea typeface="宋体" pitchFamily="2" charset="-122"/>
              </a:rPr>
              <a:t>维度表和与其相关联的其他维度表也是靠外码关联的。</a:t>
            </a:r>
          </a:p>
          <a:p>
            <a:r>
              <a:rPr lang="zh-CN" altLang="en-US" sz="3200">
                <a:ea typeface="宋体" pitchFamily="2" charset="-122"/>
              </a:rPr>
              <a:t>也以事实数据表为核心。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zh-CN" altLang="en-US"/>
              <a:t>雪花型架构示意图</a:t>
            </a:r>
          </a:p>
        </p:txBody>
      </p:sp>
      <p:sp>
        <p:nvSpPr>
          <p:cNvPr id="28677" name="Rectangle 5"/>
          <p:cNvSpPr>
            <a:spLocks noChangeArrowheads="1"/>
          </p:cNvSpPr>
          <p:nvPr/>
        </p:nvSpPr>
        <p:spPr bwMode="auto">
          <a:xfrm>
            <a:off x="0" y="2443163"/>
            <a:ext cx="9144000" cy="0"/>
          </a:xfrm>
          <a:prstGeom prst="rect">
            <a:avLst/>
          </a:prstGeom>
          <a:noFill/>
          <a:ln w="9525">
            <a:noFill/>
            <a:miter lim="800000"/>
            <a:headEnd/>
            <a:tailEnd/>
          </a:ln>
          <a:effectLst/>
        </p:spPr>
        <p:txBody>
          <a:bodyPr wrap="none" anchor="ctr">
            <a:spAutoFit/>
          </a:bodyPr>
          <a:lstStyle/>
          <a:p>
            <a:endParaRPr lang="zh-CN" altLang="en-US"/>
          </a:p>
        </p:txBody>
      </p:sp>
      <p:graphicFrame>
        <p:nvGraphicFramePr>
          <p:cNvPr id="28676" name="Object 4"/>
          <p:cNvGraphicFramePr>
            <a:graphicFrameLocks noChangeAspect="1"/>
          </p:cNvGraphicFramePr>
          <p:nvPr/>
        </p:nvGraphicFramePr>
        <p:xfrm>
          <a:off x="1330325" y="1196752"/>
          <a:ext cx="6337300" cy="4217987"/>
        </p:xfrm>
        <a:graphic>
          <a:graphicData uri="http://schemas.openxmlformats.org/presentationml/2006/ole">
            <p:oleObj spid="_x0000_s2050" name="Visio" r:id="rId3" imgW="4171798" imgH="2789834" progId="">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28676"/>
                                        </p:tgtEl>
                                        <p:attrNameLst>
                                          <p:attrName>style.visibility</p:attrName>
                                        </p:attrNameLst>
                                      </p:cBhvr>
                                      <p:to>
                                        <p:strVal val="visible"/>
                                      </p:to>
                                    </p:set>
                                    <p:animEffect transition="in" filter="wedge">
                                      <p:cBhvr>
                                        <p:cTn id="7" dur="1000"/>
                                        <p:tgtEl>
                                          <p:spTgt spid="28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50825" y="152400"/>
            <a:ext cx="8893175" cy="540296"/>
          </a:xfrm>
        </p:spPr>
        <p:txBody>
          <a:bodyPr/>
          <a:lstStyle/>
          <a:p>
            <a:r>
              <a:rPr lang="zh-CN" altLang="en-US" smtClean="0"/>
              <a:t>星型</a:t>
            </a:r>
            <a:r>
              <a:rPr lang="zh-CN" altLang="en-US"/>
              <a:t>雪花</a:t>
            </a:r>
            <a:r>
              <a:rPr lang="zh-CN" altLang="en-US" smtClean="0"/>
              <a:t>架构</a:t>
            </a:r>
            <a:r>
              <a:rPr lang="zh-CN" altLang="en-US"/>
              <a:t>（</a:t>
            </a:r>
            <a:r>
              <a:rPr lang="en-US" altLang="zh-CN" smtClean="0"/>
              <a:t>Star-Snow Schema</a:t>
            </a:r>
            <a:r>
              <a:rPr lang="zh-CN" altLang="en-US" smtClean="0"/>
              <a:t>）</a:t>
            </a:r>
            <a:endParaRPr lang="en-US" altLang="zh-CN"/>
          </a:p>
        </p:txBody>
      </p:sp>
      <p:sp>
        <p:nvSpPr>
          <p:cNvPr id="2970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zh-CN" altLang="en-US"/>
          </a:p>
        </p:txBody>
      </p:sp>
      <p:graphicFrame>
        <p:nvGraphicFramePr>
          <p:cNvPr id="29700" name="Object 4"/>
          <p:cNvGraphicFramePr>
            <a:graphicFrameLocks noChangeAspect="1"/>
          </p:cNvGraphicFramePr>
          <p:nvPr/>
        </p:nvGraphicFramePr>
        <p:xfrm>
          <a:off x="1116013" y="2060848"/>
          <a:ext cx="6769100" cy="3594100"/>
        </p:xfrm>
        <a:graphic>
          <a:graphicData uri="http://schemas.openxmlformats.org/presentationml/2006/ole">
            <p:oleObj spid="_x0000_s3074" name="Visio" r:id="rId3" imgW="6167018" imgH="3274466" progId="">
              <p:embed/>
            </p:oleObj>
          </a:graphicData>
        </a:graphic>
      </p:graphicFrame>
      <p:sp>
        <p:nvSpPr>
          <p:cNvPr id="8" name="内容占位符 7"/>
          <p:cNvSpPr>
            <a:spLocks noGrp="1"/>
          </p:cNvSpPr>
          <p:nvPr>
            <p:ph idx="1"/>
          </p:nvPr>
        </p:nvSpPr>
        <p:spPr/>
        <p:txBody>
          <a:bodyPr/>
          <a:lstStyle/>
          <a:p>
            <a:r>
              <a:rPr lang="zh-CN" altLang="en-US" smtClean="0">
                <a:ea typeface="宋体" pitchFamily="2" charset="-122"/>
              </a:rPr>
              <a:t>将星型架构和雪花式架构合并在一起使用，而成为星型雪花架构。</a:t>
            </a:r>
          </a:p>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29700"/>
                                        </p:tgtEl>
                                        <p:attrNameLst>
                                          <p:attrName>style.visibility</p:attrName>
                                        </p:attrNameLst>
                                      </p:cBhvr>
                                      <p:to>
                                        <p:strVal val="visible"/>
                                      </p:to>
                                    </p:set>
                                    <p:animEffect transition="in" filter="diamond(in)">
                                      <p:cBhvr>
                                        <p:cTn id="7" dur="1000"/>
                                        <p:tgtEl>
                                          <p:spTgt spid="29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zh-CN" altLang="en-US" smtClean="0"/>
              <a:t>多维</a:t>
            </a:r>
            <a:r>
              <a:rPr lang="zh-CN" altLang="en-US"/>
              <a:t>数据的存储方式 </a:t>
            </a:r>
          </a:p>
        </p:txBody>
      </p:sp>
      <p:pic>
        <p:nvPicPr>
          <p:cNvPr id="30726" name="Picture 6"/>
          <p:cNvPicPr>
            <a:picLocks noChangeAspect="1" noChangeArrowheads="1"/>
          </p:cNvPicPr>
          <p:nvPr/>
        </p:nvPicPr>
        <p:blipFill>
          <a:blip r:embed="rId2" cstate="print"/>
          <a:srcRect/>
          <a:stretch>
            <a:fillRect/>
          </a:stretch>
        </p:blipFill>
        <p:spPr bwMode="auto">
          <a:xfrm>
            <a:off x="1835696" y="3573016"/>
            <a:ext cx="5472113" cy="2336800"/>
          </a:xfrm>
          <a:prstGeom prst="rect">
            <a:avLst/>
          </a:prstGeom>
          <a:noFill/>
        </p:spPr>
      </p:pic>
      <p:sp>
        <p:nvSpPr>
          <p:cNvPr id="6" name="内容占位符 5"/>
          <p:cNvSpPr>
            <a:spLocks noGrp="1"/>
          </p:cNvSpPr>
          <p:nvPr>
            <p:ph idx="1"/>
          </p:nvPr>
        </p:nvSpPr>
        <p:spPr/>
        <p:txBody>
          <a:bodyPr/>
          <a:lstStyle/>
          <a:p>
            <a:r>
              <a:rPr lang="en-US" altLang="zh-CN" smtClean="0">
                <a:ea typeface="宋体" pitchFamily="2" charset="-122"/>
              </a:rPr>
              <a:t>SQL Server 2008</a:t>
            </a:r>
            <a:r>
              <a:rPr lang="zh-CN" altLang="en-US" smtClean="0">
                <a:ea typeface="宋体" pitchFamily="2" charset="-122"/>
              </a:rPr>
              <a:t>的</a:t>
            </a:r>
            <a:r>
              <a:rPr lang="en-US" altLang="zh-CN" smtClean="0">
                <a:ea typeface="宋体" pitchFamily="2" charset="-122"/>
              </a:rPr>
              <a:t>Analysis</a:t>
            </a:r>
            <a:r>
              <a:rPr lang="zh-CN" altLang="en-US" smtClean="0">
                <a:ea typeface="宋体" pitchFamily="2" charset="-122"/>
              </a:rPr>
              <a:t>三种多维数据存储方式</a:t>
            </a:r>
            <a:r>
              <a:rPr lang="en-US" altLang="zh-CN" smtClean="0">
                <a:ea typeface="宋体" pitchFamily="2" charset="-122"/>
              </a:rPr>
              <a:t>:</a:t>
            </a:r>
          </a:p>
          <a:p>
            <a:pPr lvl="1"/>
            <a:r>
              <a:rPr lang="en-US" altLang="zh-CN" smtClean="0">
                <a:ea typeface="宋体" pitchFamily="2" charset="-122"/>
              </a:rPr>
              <a:t>MOLAP</a:t>
            </a:r>
            <a:r>
              <a:rPr lang="zh-CN" altLang="en-US" smtClean="0">
                <a:ea typeface="宋体" pitchFamily="2" charset="-122"/>
              </a:rPr>
              <a:t>（多维</a:t>
            </a:r>
            <a:r>
              <a:rPr lang="en-US" altLang="zh-CN" smtClean="0">
                <a:ea typeface="宋体" pitchFamily="2" charset="-122"/>
              </a:rPr>
              <a:t>OLAP</a:t>
            </a:r>
            <a:r>
              <a:rPr lang="zh-CN" altLang="en-US" smtClean="0">
                <a:ea typeface="宋体" pitchFamily="2" charset="-122"/>
              </a:rPr>
              <a:t>）</a:t>
            </a:r>
          </a:p>
          <a:p>
            <a:pPr lvl="1"/>
            <a:r>
              <a:rPr lang="en-US" altLang="zh-CN" smtClean="0">
                <a:ea typeface="宋体" pitchFamily="2" charset="-122"/>
              </a:rPr>
              <a:t>ROLAP</a:t>
            </a:r>
            <a:r>
              <a:rPr lang="zh-CN" altLang="en-US" smtClean="0">
                <a:ea typeface="宋体" pitchFamily="2" charset="-122"/>
              </a:rPr>
              <a:t>（关系</a:t>
            </a:r>
            <a:r>
              <a:rPr lang="en-US" altLang="zh-CN" smtClean="0">
                <a:ea typeface="宋体" pitchFamily="2" charset="-122"/>
              </a:rPr>
              <a:t>OLAP</a:t>
            </a:r>
            <a:r>
              <a:rPr lang="zh-CN" altLang="en-US" smtClean="0">
                <a:ea typeface="宋体" pitchFamily="2" charset="-122"/>
              </a:rPr>
              <a:t>）</a:t>
            </a:r>
          </a:p>
          <a:p>
            <a:pPr lvl="1"/>
            <a:r>
              <a:rPr lang="en-US" altLang="zh-CN" smtClean="0">
                <a:ea typeface="宋体" pitchFamily="2" charset="-122"/>
              </a:rPr>
              <a:t>HOLAP</a:t>
            </a:r>
            <a:r>
              <a:rPr lang="zh-CN" altLang="en-US" smtClean="0">
                <a:ea typeface="宋体" pitchFamily="2" charset="-122"/>
              </a:rPr>
              <a:t>（混合</a:t>
            </a:r>
            <a:r>
              <a:rPr lang="en-US" altLang="zh-CN" smtClean="0">
                <a:ea typeface="宋体" pitchFamily="2" charset="-122"/>
              </a:rPr>
              <a:t>OLAP</a:t>
            </a:r>
            <a:r>
              <a:rPr lang="zh-CN" altLang="en-US" smtClean="0">
                <a:ea typeface="宋体" pitchFamily="2" charset="-122"/>
              </a:rPr>
              <a:t>）</a:t>
            </a:r>
          </a:p>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afterEffect">
                                  <p:stCondLst>
                                    <p:cond delay="0"/>
                                  </p:stCondLst>
                                  <p:childTnLst>
                                    <p:set>
                                      <p:cBhvr>
                                        <p:cTn id="6" dur="1" fill="hold">
                                          <p:stCondLst>
                                            <p:cond delay="0"/>
                                          </p:stCondLst>
                                        </p:cTn>
                                        <p:tgtEl>
                                          <p:spTgt spid="30726"/>
                                        </p:tgtEl>
                                        <p:attrNameLst>
                                          <p:attrName>style.visibility</p:attrName>
                                        </p:attrNameLst>
                                      </p:cBhvr>
                                      <p:to>
                                        <p:strVal val="visible"/>
                                      </p:to>
                                    </p:set>
                                    <p:animEffect transition="in" filter="checkerboard(across)">
                                      <p:cBhvr>
                                        <p:cTn id="7" dur="1000"/>
                                        <p:tgtEl>
                                          <p:spTgt spid="307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zh-CN" smtClean="0">
                <a:ea typeface="宋体" pitchFamily="2" charset="-122"/>
              </a:rPr>
              <a:t>MOLAP</a:t>
            </a:r>
            <a:endParaRPr lang="en-US" altLang="zh-CN">
              <a:ea typeface="宋体" pitchFamily="2" charset="-122"/>
            </a:endParaRPr>
          </a:p>
        </p:txBody>
      </p:sp>
      <p:sp>
        <p:nvSpPr>
          <p:cNvPr id="32771" name="Rectangle 3"/>
          <p:cNvSpPr>
            <a:spLocks noGrp="1" noChangeArrowheads="1"/>
          </p:cNvSpPr>
          <p:nvPr>
            <p:ph type="body" idx="1"/>
          </p:nvPr>
        </p:nvSpPr>
        <p:spPr/>
        <p:txBody>
          <a:bodyPr/>
          <a:lstStyle/>
          <a:p>
            <a:r>
              <a:rPr lang="en-US" altLang="zh-CN">
                <a:latin typeface="宋体" pitchFamily="2" charset="-122"/>
                <a:ea typeface="宋体" pitchFamily="2" charset="-122"/>
              </a:rPr>
              <a:t>MOLAP</a:t>
            </a:r>
            <a:r>
              <a:rPr lang="zh-CN" altLang="en-US">
                <a:latin typeface="宋体" pitchFamily="2" charset="-122"/>
                <a:ea typeface="宋体" pitchFamily="2" charset="-122"/>
              </a:rPr>
              <a:t>使用多维数组存储数据，它是一种高性能的多维数据存储格式。</a:t>
            </a:r>
          </a:p>
          <a:p>
            <a:pPr lvl="1"/>
            <a:r>
              <a:rPr lang="zh-CN" altLang="en-US">
                <a:latin typeface="宋体" pitchFamily="2" charset="-122"/>
                <a:ea typeface="宋体" pitchFamily="2" charset="-122"/>
              </a:rPr>
              <a:t>多维数据在存储中将形成“立方体”的结构。</a:t>
            </a:r>
            <a:r>
              <a:rPr lang="en-US" altLang="zh-CN">
                <a:latin typeface="宋体" pitchFamily="2" charset="-122"/>
                <a:ea typeface="宋体" pitchFamily="2" charset="-122"/>
              </a:rPr>
              <a:t>MOLAP</a:t>
            </a:r>
            <a:r>
              <a:rPr lang="zh-CN" altLang="en-US">
                <a:latin typeface="宋体" pitchFamily="2" charset="-122"/>
                <a:ea typeface="宋体" pitchFamily="2" charset="-122"/>
              </a:rPr>
              <a:t>存储模式将数据与计算结果都存储在立方体结构中，并存储在分析服务器上。</a:t>
            </a:r>
          </a:p>
          <a:p>
            <a:pPr lvl="1"/>
            <a:r>
              <a:rPr lang="zh-CN" altLang="en-US">
                <a:latin typeface="宋体" pitchFamily="2" charset="-122"/>
                <a:ea typeface="宋体" pitchFamily="2" charset="-122"/>
              </a:rPr>
              <a:t>该结构在处理维度时创建。</a:t>
            </a:r>
          </a:p>
          <a:p>
            <a:pPr lvl="1"/>
            <a:r>
              <a:rPr lang="zh-CN" altLang="en-US">
                <a:latin typeface="宋体" pitchFamily="2" charset="-122"/>
                <a:ea typeface="宋体" pitchFamily="2" charset="-122"/>
              </a:rPr>
              <a:t>存取速度最快，查询性能最好，但占用磁盘空间较多。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zh-CN" smtClean="0">
                <a:ea typeface="宋体" pitchFamily="2" charset="-122"/>
              </a:rPr>
              <a:t>ROLAP</a:t>
            </a:r>
            <a:endParaRPr lang="en-US" altLang="zh-CN">
              <a:ea typeface="宋体" pitchFamily="2" charset="-122"/>
            </a:endParaRPr>
          </a:p>
        </p:txBody>
      </p:sp>
      <p:sp>
        <p:nvSpPr>
          <p:cNvPr id="31747" name="Rectangle 3"/>
          <p:cNvSpPr>
            <a:spLocks noGrp="1" noChangeArrowheads="1"/>
          </p:cNvSpPr>
          <p:nvPr>
            <p:ph type="body" idx="1"/>
          </p:nvPr>
        </p:nvSpPr>
        <p:spPr/>
        <p:txBody>
          <a:bodyPr/>
          <a:lstStyle/>
          <a:p>
            <a:r>
              <a:rPr lang="en-US" altLang="zh-CN">
                <a:latin typeface="宋体" pitchFamily="2" charset="-122"/>
                <a:ea typeface="宋体" pitchFamily="2" charset="-122"/>
              </a:rPr>
              <a:t>ROLAP</a:t>
            </a:r>
            <a:r>
              <a:rPr lang="zh-CN" altLang="en-US">
                <a:latin typeface="宋体" pitchFamily="2" charset="-122"/>
                <a:ea typeface="宋体" pitchFamily="2" charset="-122"/>
              </a:rPr>
              <a:t>的数据与计算结果直接由原来的关系数据库取得，存储维度的数据以数据表形式存储在</a:t>
            </a:r>
            <a:r>
              <a:rPr lang="en-US" altLang="zh-CN">
                <a:latin typeface="宋体" pitchFamily="2" charset="-122"/>
                <a:ea typeface="宋体" pitchFamily="2" charset="-122"/>
              </a:rPr>
              <a:t>OLAP</a:t>
            </a:r>
            <a:r>
              <a:rPr lang="zh-CN" altLang="en-US">
                <a:latin typeface="宋体" pitchFamily="2" charset="-122"/>
                <a:ea typeface="宋体" pitchFamily="2" charset="-122"/>
              </a:rPr>
              <a:t>服务器上。</a:t>
            </a:r>
            <a:endParaRPr lang="zh-CN" altLang="en-US">
              <a:latin typeface="宋体" pitchFamily="2" charset="-122"/>
              <a:ea typeface="宋体" pitchFamily="2" charset="-122"/>
              <a:hlinkMouseOver r:id="rId2" action="ppaction://hlinkfile"/>
            </a:endParaRPr>
          </a:p>
          <a:p>
            <a:pPr lvl="1"/>
            <a:r>
              <a:rPr lang="en-US" altLang="zh-CN">
                <a:latin typeface="宋体" pitchFamily="2" charset="-122"/>
                <a:ea typeface="宋体" pitchFamily="2" charset="-122"/>
              </a:rPr>
              <a:t>ROLAP</a:t>
            </a:r>
            <a:r>
              <a:rPr lang="zh-CN" altLang="en-US">
                <a:latin typeface="宋体" pitchFamily="2" charset="-122"/>
                <a:ea typeface="宋体" pitchFamily="2" charset="-122"/>
              </a:rPr>
              <a:t>将支撑多维数据的原始数据、多维数据集数据、汇总数据和维度数据都存储在现有的关系数据库中，并用独立的关系表来存放聚集数据。</a:t>
            </a:r>
          </a:p>
          <a:p>
            <a:pPr lvl="1"/>
            <a:r>
              <a:rPr lang="zh-CN" altLang="en-US">
                <a:latin typeface="宋体" pitchFamily="2" charset="-122"/>
                <a:ea typeface="宋体" pitchFamily="2" charset="-122"/>
              </a:rPr>
              <a:t>不存储源数据副本，占用的磁盘空间最少，但存取速度也比较低。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zh-CN" altLang="en-US" smtClean="0"/>
              <a:t>课程地位</a:t>
            </a:r>
          </a:p>
        </p:txBody>
      </p:sp>
      <p:grpSp>
        <p:nvGrpSpPr>
          <p:cNvPr id="2" name="Group 107"/>
          <p:cNvGrpSpPr>
            <a:grpSpLocks/>
          </p:cNvGrpSpPr>
          <p:nvPr/>
        </p:nvGrpSpPr>
        <p:grpSpPr bwMode="auto">
          <a:xfrm>
            <a:off x="466725" y="1419225"/>
            <a:ext cx="8748713" cy="1223963"/>
            <a:chOff x="0" y="272"/>
            <a:chExt cx="5511" cy="771"/>
          </a:xfrm>
        </p:grpSpPr>
        <p:sp>
          <p:nvSpPr>
            <p:cNvPr id="5140" name="Text Box 109"/>
            <p:cNvSpPr txBox="1">
              <a:spLocks noChangeArrowheads="1"/>
            </p:cNvSpPr>
            <p:nvPr/>
          </p:nvSpPr>
          <p:spPr bwMode="auto">
            <a:xfrm>
              <a:off x="0" y="272"/>
              <a:ext cx="5126" cy="771"/>
            </a:xfrm>
            <a:prstGeom prst="rect">
              <a:avLst/>
            </a:prstGeom>
            <a:noFill/>
            <a:ln w="6350">
              <a:solidFill>
                <a:srgbClr val="000000"/>
              </a:solidFill>
              <a:prstDash val="dash"/>
              <a:miter lim="800000"/>
              <a:headEnd/>
              <a:tailEnd/>
            </a:ln>
          </p:spPr>
          <p:txBody>
            <a:bodyPr/>
            <a:lstStyle/>
            <a:p>
              <a:pPr algn="ctr"/>
              <a:endParaRPr lang="zh-CN" altLang="zh-CN">
                <a:ea typeface="楷体_GB2312" pitchFamily="49" charset="-122"/>
              </a:endParaRPr>
            </a:p>
          </p:txBody>
        </p:sp>
        <p:sp>
          <p:nvSpPr>
            <p:cNvPr id="525424" name="AutoShape 112"/>
            <p:cNvSpPr>
              <a:spLocks noChangeArrowheads="1"/>
            </p:cNvSpPr>
            <p:nvPr/>
          </p:nvSpPr>
          <p:spPr bwMode="auto">
            <a:xfrm>
              <a:off x="1982" y="726"/>
              <a:ext cx="1043" cy="181"/>
            </a:xfrm>
            <a:prstGeom prst="roundRect">
              <a:avLst>
                <a:gd name="adj" fmla="val 16667"/>
              </a:avLst>
            </a:prstGeom>
            <a:solidFill>
              <a:srgbClr val="00A06B"/>
            </a:solidFill>
            <a:ln w="9525">
              <a:solidFill>
                <a:srgbClr val="000000"/>
              </a:solidFill>
              <a:round/>
              <a:headEnd/>
              <a:tailEnd/>
            </a:ln>
            <a:effectLst>
              <a:outerShdw dist="35921" dir="2700000" algn="ctr" rotWithShape="0">
                <a:srgbClr val="808080"/>
              </a:outerShdw>
            </a:effectLst>
          </p:spPr>
          <p:txBody>
            <a:bodyPr/>
            <a:lstStyle/>
            <a:p>
              <a:pPr algn="ctr">
                <a:defRPr/>
              </a:pPr>
              <a:r>
                <a:rPr lang="en-US" sz="1400">
                  <a:latin typeface="宋体" pitchFamily="2" charset="-122"/>
                  <a:ea typeface="宋体" pitchFamily="2" charset="-122"/>
                </a:rPr>
                <a:t>ETL</a:t>
              </a:r>
            </a:p>
          </p:txBody>
        </p:sp>
        <p:sp>
          <p:nvSpPr>
            <p:cNvPr id="525428" name="AutoShape 116"/>
            <p:cNvSpPr>
              <a:spLocks noChangeArrowheads="1"/>
            </p:cNvSpPr>
            <p:nvPr/>
          </p:nvSpPr>
          <p:spPr bwMode="auto">
            <a:xfrm>
              <a:off x="1982" y="408"/>
              <a:ext cx="1043" cy="182"/>
            </a:xfrm>
            <a:prstGeom prst="roundRect">
              <a:avLst>
                <a:gd name="adj" fmla="val 16667"/>
              </a:avLst>
            </a:prstGeom>
            <a:gradFill rotWithShape="0">
              <a:gsLst>
                <a:gs pos="0">
                  <a:srgbClr val="FFFFFF"/>
                </a:gs>
                <a:gs pos="100000">
                  <a:srgbClr val="99CCFF"/>
                </a:gs>
              </a:gsLst>
              <a:lin ang="5400000" scaled="1"/>
            </a:gradFill>
            <a:ln w="9525">
              <a:solidFill>
                <a:srgbClr val="000000"/>
              </a:solidFill>
              <a:round/>
              <a:headEnd/>
              <a:tailEnd/>
            </a:ln>
            <a:effectLst>
              <a:outerShdw dist="35921" dir="2700000" algn="ctr" rotWithShape="0">
                <a:srgbClr val="808080"/>
              </a:outerShdw>
            </a:effectLst>
          </p:spPr>
          <p:txBody>
            <a:bodyPr/>
            <a:lstStyle/>
            <a:p>
              <a:pPr algn="ctr">
                <a:defRPr/>
              </a:pPr>
              <a:r>
                <a:rPr lang="en-US" sz="1400">
                  <a:latin typeface="+mj-lt"/>
                  <a:ea typeface="楷体_GB2312" pitchFamily="49" charset="-122"/>
                </a:rPr>
                <a:t>ERP/CRM/HR</a:t>
              </a:r>
            </a:p>
          </p:txBody>
        </p:sp>
        <p:sp>
          <p:nvSpPr>
            <p:cNvPr id="5143" name="Text Box 117"/>
            <p:cNvSpPr txBox="1">
              <a:spLocks noChangeArrowheads="1"/>
            </p:cNvSpPr>
            <p:nvPr/>
          </p:nvSpPr>
          <p:spPr bwMode="auto">
            <a:xfrm>
              <a:off x="5063" y="318"/>
              <a:ext cx="448" cy="136"/>
            </a:xfrm>
            <a:prstGeom prst="rect">
              <a:avLst/>
            </a:prstGeom>
            <a:noFill/>
            <a:ln w="9525">
              <a:noFill/>
              <a:miter lim="800000"/>
              <a:headEnd/>
              <a:tailEnd/>
            </a:ln>
          </p:spPr>
          <p:txBody>
            <a:bodyPr/>
            <a:lstStyle/>
            <a:p>
              <a:pPr algn="ctr"/>
              <a:endParaRPr lang="en-US" altLang="zh-CN" sz="1000">
                <a:ea typeface="楷体_GB2312" pitchFamily="49" charset="-122"/>
              </a:endParaRPr>
            </a:p>
          </p:txBody>
        </p:sp>
        <p:sp>
          <p:nvSpPr>
            <p:cNvPr id="5144" name="Line 121"/>
            <p:cNvSpPr>
              <a:spLocks noChangeShapeType="1"/>
            </p:cNvSpPr>
            <p:nvPr/>
          </p:nvSpPr>
          <p:spPr bwMode="auto">
            <a:xfrm>
              <a:off x="2481" y="590"/>
              <a:ext cx="0" cy="136"/>
            </a:xfrm>
            <a:prstGeom prst="line">
              <a:avLst/>
            </a:prstGeom>
            <a:noFill/>
            <a:ln w="9525">
              <a:solidFill>
                <a:srgbClr val="000000"/>
              </a:solidFill>
              <a:round/>
              <a:headEnd/>
              <a:tailEnd type="triangle" w="med" len="med"/>
            </a:ln>
          </p:spPr>
          <p:txBody>
            <a:bodyPr/>
            <a:lstStyle/>
            <a:p>
              <a:endParaRPr lang="zh-CN" altLang="en-US"/>
            </a:p>
          </p:txBody>
        </p:sp>
      </p:grpSp>
      <p:grpSp>
        <p:nvGrpSpPr>
          <p:cNvPr id="3" name="Group 123"/>
          <p:cNvGrpSpPr>
            <a:grpSpLocks/>
          </p:cNvGrpSpPr>
          <p:nvPr/>
        </p:nvGrpSpPr>
        <p:grpSpPr bwMode="auto">
          <a:xfrm>
            <a:off x="466725" y="2489200"/>
            <a:ext cx="8748713" cy="1439863"/>
            <a:chOff x="0" y="0"/>
            <a:chExt cx="5511" cy="907"/>
          </a:xfrm>
        </p:grpSpPr>
        <p:sp>
          <p:nvSpPr>
            <p:cNvPr id="5134" name="Line 126"/>
            <p:cNvSpPr>
              <a:spLocks noChangeShapeType="1"/>
            </p:cNvSpPr>
            <p:nvPr/>
          </p:nvSpPr>
          <p:spPr bwMode="auto">
            <a:xfrm>
              <a:off x="2481" y="0"/>
              <a:ext cx="0" cy="318"/>
            </a:xfrm>
            <a:prstGeom prst="line">
              <a:avLst/>
            </a:prstGeom>
            <a:noFill/>
            <a:ln w="9525">
              <a:solidFill>
                <a:srgbClr val="000000"/>
              </a:solidFill>
              <a:round/>
              <a:headEnd/>
              <a:tailEnd type="triangle" w="med" len="med"/>
            </a:ln>
          </p:spPr>
          <p:txBody>
            <a:bodyPr/>
            <a:lstStyle/>
            <a:p>
              <a:endParaRPr lang="zh-CN" altLang="en-US"/>
            </a:p>
          </p:txBody>
        </p:sp>
        <p:sp>
          <p:nvSpPr>
            <p:cNvPr id="5135" name="Text Box 128"/>
            <p:cNvSpPr txBox="1">
              <a:spLocks noChangeArrowheads="1"/>
            </p:cNvSpPr>
            <p:nvPr/>
          </p:nvSpPr>
          <p:spPr bwMode="auto">
            <a:xfrm>
              <a:off x="0" y="227"/>
              <a:ext cx="5126" cy="680"/>
            </a:xfrm>
            <a:prstGeom prst="rect">
              <a:avLst/>
            </a:prstGeom>
            <a:noFill/>
            <a:ln w="6350">
              <a:solidFill>
                <a:srgbClr val="000000"/>
              </a:solidFill>
              <a:prstDash val="dash"/>
              <a:miter lim="800000"/>
              <a:headEnd/>
              <a:tailEnd/>
            </a:ln>
          </p:spPr>
          <p:txBody>
            <a:bodyPr/>
            <a:lstStyle/>
            <a:p>
              <a:pPr algn="ctr"/>
              <a:endParaRPr lang="zh-CN" altLang="zh-CN">
                <a:ea typeface="楷体_GB2312" pitchFamily="49" charset="-122"/>
              </a:endParaRPr>
            </a:p>
          </p:txBody>
        </p:sp>
        <p:sp>
          <p:nvSpPr>
            <p:cNvPr id="525444" name="AutoShape 132"/>
            <p:cNvSpPr>
              <a:spLocks noChangeArrowheads="1"/>
            </p:cNvSpPr>
            <p:nvPr/>
          </p:nvSpPr>
          <p:spPr bwMode="auto">
            <a:xfrm>
              <a:off x="1982" y="318"/>
              <a:ext cx="1089" cy="182"/>
            </a:xfrm>
            <a:prstGeom prst="roundRect">
              <a:avLst>
                <a:gd name="adj" fmla="val 16667"/>
              </a:avLst>
            </a:prstGeom>
            <a:solidFill>
              <a:srgbClr val="00B050"/>
            </a:solidFill>
            <a:ln w="9525">
              <a:solidFill>
                <a:srgbClr val="000000"/>
              </a:solidFill>
              <a:round/>
              <a:headEnd/>
              <a:tailEnd/>
            </a:ln>
            <a:effectLst>
              <a:outerShdw dist="35921" dir="2700000" algn="ctr" rotWithShape="0">
                <a:srgbClr val="808080"/>
              </a:outerShdw>
            </a:effectLst>
          </p:spPr>
          <p:txBody>
            <a:bodyPr/>
            <a:lstStyle/>
            <a:p>
              <a:pPr algn="ctr">
                <a:defRPr/>
              </a:pPr>
              <a:r>
                <a:rPr lang="zh-CN" altLang="en-US" sz="1400">
                  <a:latin typeface="宋体" pitchFamily="2" charset="-122"/>
                  <a:ea typeface="宋体" pitchFamily="2" charset="-122"/>
                </a:rPr>
                <a:t>数据仓库</a:t>
              </a:r>
              <a:endParaRPr lang="en-US" sz="1400">
                <a:latin typeface="宋体" pitchFamily="2" charset="-122"/>
                <a:ea typeface="宋体" pitchFamily="2" charset="-122"/>
              </a:endParaRPr>
            </a:p>
          </p:txBody>
        </p:sp>
        <p:sp>
          <p:nvSpPr>
            <p:cNvPr id="5137" name="Text Box 133"/>
            <p:cNvSpPr txBox="1">
              <a:spLocks noChangeArrowheads="1"/>
            </p:cNvSpPr>
            <p:nvPr/>
          </p:nvSpPr>
          <p:spPr bwMode="auto">
            <a:xfrm>
              <a:off x="5063" y="273"/>
              <a:ext cx="448" cy="137"/>
            </a:xfrm>
            <a:prstGeom prst="rect">
              <a:avLst/>
            </a:prstGeom>
            <a:noFill/>
            <a:ln w="9525">
              <a:noFill/>
              <a:miter lim="800000"/>
              <a:headEnd/>
              <a:tailEnd/>
            </a:ln>
          </p:spPr>
          <p:txBody>
            <a:bodyPr/>
            <a:lstStyle/>
            <a:p>
              <a:pPr algn="ctr"/>
              <a:endParaRPr lang="en-US" altLang="zh-CN" sz="1000">
                <a:ea typeface="楷体_GB2312" pitchFamily="49" charset="-122"/>
              </a:endParaRPr>
            </a:p>
          </p:txBody>
        </p:sp>
        <p:sp>
          <p:nvSpPr>
            <p:cNvPr id="5138" name="Line 136"/>
            <p:cNvSpPr>
              <a:spLocks noChangeShapeType="1"/>
            </p:cNvSpPr>
            <p:nvPr/>
          </p:nvSpPr>
          <p:spPr bwMode="auto">
            <a:xfrm>
              <a:off x="2481" y="499"/>
              <a:ext cx="0" cy="136"/>
            </a:xfrm>
            <a:prstGeom prst="line">
              <a:avLst/>
            </a:prstGeom>
            <a:noFill/>
            <a:ln w="9525">
              <a:solidFill>
                <a:srgbClr val="000000"/>
              </a:solidFill>
              <a:round/>
              <a:headEnd/>
              <a:tailEnd type="triangle" w="med" len="med"/>
            </a:ln>
          </p:spPr>
          <p:txBody>
            <a:bodyPr/>
            <a:lstStyle/>
            <a:p>
              <a:endParaRPr lang="zh-CN" altLang="en-US"/>
            </a:p>
          </p:txBody>
        </p:sp>
        <p:sp>
          <p:nvSpPr>
            <p:cNvPr id="525451" name="AutoShape 139"/>
            <p:cNvSpPr>
              <a:spLocks noChangeArrowheads="1"/>
            </p:cNvSpPr>
            <p:nvPr/>
          </p:nvSpPr>
          <p:spPr bwMode="auto">
            <a:xfrm>
              <a:off x="1982" y="635"/>
              <a:ext cx="1089" cy="182"/>
            </a:xfrm>
            <a:prstGeom prst="roundRect">
              <a:avLst>
                <a:gd name="adj" fmla="val 16667"/>
              </a:avLst>
            </a:prstGeom>
            <a:solidFill>
              <a:srgbClr val="FF0000"/>
            </a:solidFill>
            <a:ln w="9525">
              <a:solidFill>
                <a:srgbClr val="000000"/>
              </a:solidFill>
              <a:round/>
              <a:headEnd/>
              <a:tailEnd/>
            </a:ln>
            <a:effectLst>
              <a:outerShdw dist="35921" dir="2700000" algn="ctr" rotWithShape="0">
                <a:srgbClr val="808080"/>
              </a:outerShdw>
            </a:effectLst>
          </p:spPr>
          <p:txBody>
            <a:bodyPr/>
            <a:lstStyle/>
            <a:p>
              <a:pPr algn="ctr">
                <a:defRPr/>
              </a:pPr>
              <a:r>
                <a:rPr lang="zh-CN" altLang="en-US" sz="1400">
                  <a:solidFill>
                    <a:srgbClr val="FFFF00"/>
                  </a:solidFill>
                  <a:latin typeface="+mj-lt"/>
                  <a:ea typeface="楷体_GB2312" pitchFamily="49" charset="-122"/>
                </a:rPr>
                <a:t>多维</a:t>
              </a:r>
              <a:r>
                <a:rPr lang="zh-CN" altLang="en-US" sz="1400" smtClean="0">
                  <a:solidFill>
                    <a:srgbClr val="FFFF00"/>
                  </a:solidFill>
                  <a:latin typeface="+mj-lt"/>
                  <a:ea typeface="楷体_GB2312" pitchFamily="49" charset="-122"/>
                </a:rPr>
                <a:t>数据库</a:t>
              </a:r>
              <a:r>
                <a:rPr lang="zh-CN" altLang="en-US" sz="1400">
                  <a:solidFill>
                    <a:srgbClr val="FFFF00"/>
                  </a:solidFill>
                  <a:latin typeface="+mj-lt"/>
                  <a:ea typeface="楷体_GB2312" pitchFamily="49" charset="-122"/>
                </a:rPr>
                <a:t>（</a:t>
              </a:r>
              <a:r>
                <a:rPr lang="en-US" altLang="zh-CN" sz="1400" smtClean="0">
                  <a:solidFill>
                    <a:srgbClr val="FFFF00"/>
                  </a:solidFill>
                  <a:latin typeface="+mj-lt"/>
                  <a:ea typeface="楷体_GB2312" pitchFamily="49" charset="-122"/>
                </a:rPr>
                <a:t>Cube</a:t>
              </a:r>
              <a:r>
                <a:rPr lang="zh-CN" altLang="en-US" sz="1400" smtClean="0">
                  <a:solidFill>
                    <a:srgbClr val="FFFF00"/>
                  </a:solidFill>
                  <a:latin typeface="+mj-lt"/>
                  <a:ea typeface="楷体_GB2312" pitchFamily="49" charset="-122"/>
                </a:rPr>
                <a:t>）</a:t>
              </a:r>
              <a:endParaRPr lang="en-US" sz="1400">
                <a:solidFill>
                  <a:srgbClr val="FFFF00"/>
                </a:solidFill>
                <a:latin typeface="+mj-lt"/>
                <a:ea typeface="楷体_GB2312" pitchFamily="49" charset="-122"/>
              </a:endParaRPr>
            </a:p>
          </p:txBody>
        </p:sp>
      </p:grpSp>
      <p:grpSp>
        <p:nvGrpSpPr>
          <p:cNvPr id="4" name="Group 142"/>
          <p:cNvGrpSpPr>
            <a:grpSpLocks/>
          </p:cNvGrpSpPr>
          <p:nvPr/>
        </p:nvGrpSpPr>
        <p:grpSpPr bwMode="auto">
          <a:xfrm>
            <a:off x="468313" y="3843338"/>
            <a:ext cx="8748712" cy="1800225"/>
            <a:chOff x="295" y="2626"/>
            <a:chExt cx="5511" cy="1134"/>
          </a:xfrm>
        </p:grpSpPr>
        <p:sp>
          <p:nvSpPr>
            <p:cNvPr id="5126" name="Text Box 143"/>
            <p:cNvSpPr txBox="1">
              <a:spLocks noChangeArrowheads="1"/>
            </p:cNvSpPr>
            <p:nvPr/>
          </p:nvSpPr>
          <p:spPr bwMode="auto">
            <a:xfrm>
              <a:off x="295" y="2795"/>
              <a:ext cx="5125" cy="965"/>
            </a:xfrm>
            <a:prstGeom prst="rect">
              <a:avLst/>
            </a:prstGeom>
            <a:noFill/>
            <a:ln w="6350">
              <a:solidFill>
                <a:srgbClr val="000000"/>
              </a:solidFill>
              <a:prstDash val="dash"/>
              <a:miter lim="800000"/>
              <a:headEnd/>
              <a:tailEnd/>
            </a:ln>
          </p:spPr>
          <p:txBody>
            <a:bodyPr/>
            <a:lstStyle/>
            <a:p>
              <a:pPr algn="ctr"/>
              <a:endParaRPr lang="zh-CN" altLang="zh-CN">
                <a:ea typeface="楷体_GB2312" pitchFamily="49" charset="-122"/>
              </a:endParaRPr>
            </a:p>
          </p:txBody>
        </p:sp>
        <p:sp>
          <p:nvSpPr>
            <p:cNvPr id="525457" name="AutoShape 145"/>
            <p:cNvSpPr>
              <a:spLocks noChangeArrowheads="1"/>
            </p:cNvSpPr>
            <p:nvPr/>
          </p:nvSpPr>
          <p:spPr bwMode="auto">
            <a:xfrm>
              <a:off x="1665" y="2880"/>
              <a:ext cx="2313" cy="181"/>
            </a:xfrm>
            <a:prstGeom prst="roundRect">
              <a:avLst>
                <a:gd name="adj" fmla="val 16667"/>
              </a:avLst>
            </a:prstGeom>
            <a:gradFill rotWithShape="0">
              <a:gsLst>
                <a:gs pos="0">
                  <a:srgbClr val="FFFF99"/>
                </a:gs>
                <a:gs pos="100000">
                  <a:srgbClr val="FFFF99">
                    <a:gamma/>
                    <a:shade val="46275"/>
                    <a:invGamma/>
                  </a:srgbClr>
                </a:gs>
              </a:gsLst>
              <a:lin ang="5400000" scaled="1"/>
            </a:gradFill>
            <a:ln w="9525" algn="ctr">
              <a:solidFill>
                <a:srgbClr val="000000"/>
              </a:solidFill>
              <a:round/>
              <a:headEnd/>
              <a:tailEnd/>
            </a:ln>
            <a:effectLst>
              <a:outerShdw dist="35921" dir="2700000" algn="ctr" rotWithShape="0">
                <a:srgbClr val="808080"/>
              </a:outerShdw>
            </a:effectLst>
          </p:spPr>
          <p:txBody>
            <a:bodyPr/>
            <a:lstStyle/>
            <a:p>
              <a:pPr algn="ctr">
                <a:defRPr/>
              </a:pPr>
              <a:r>
                <a:rPr lang="zh-CN" altLang="en-US" sz="1400">
                  <a:ea typeface="楷体_GB2312" pitchFamily="49" charset="-122"/>
                </a:rPr>
                <a:t>报表</a:t>
              </a:r>
              <a:endParaRPr lang="en-US" sz="1400">
                <a:ea typeface="楷体_GB2312" pitchFamily="49" charset="-122"/>
              </a:endParaRPr>
            </a:p>
          </p:txBody>
        </p:sp>
        <p:sp>
          <p:nvSpPr>
            <p:cNvPr id="5128" name="Line 146"/>
            <p:cNvSpPr>
              <a:spLocks noChangeShapeType="1"/>
            </p:cNvSpPr>
            <p:nvPr/>
          </p:nvSpPr>
          <p:spPr bwMode="auto">
            <a:xfrm>
              <a:off x="2776" y="3079"/>
              <a:ext cx="0" cy="91"/>
            </a:xfrm>
            <a:prstGeom prst="line">
              <a:avLst/>
            </a:prstGeom>
            <a:noFill/>
            <a:ln w="9525">
              <a:solidFill>
                <a:srgbClr val="000000"/>
              </a:solidFill>
              <a:round/>
              <a:headEnd/>
              <a:tailEnd type="triangle" w="med" len="med"/>
            </a:ln>
          </p:spPr>
          <p:txBody>
            <a:bodyPr/>
            <a:lstStyle/>
            <a:p>
              <a:endParaRPr lang="zh-CN" altLang="en-US"/>
            </a:p>
          </p:txBody>
        </p:sp>
        <p:sp>
          <p:nvSpPr>
            <p:cNvPr id="5129" name="Text Box 147"/>
            <p:cNvSpPr txBox="1">
              <a:spLocks noChangeArrowheads="1"/>
            </p:cNvSpPr>
            <p:nvPr/>
          </p:nvSpPr>
          <p:spPr bwMode="auto">
            <a:xfrm>
              <a:off x="5358" y="2853"/>
              <a:ext cx="448" cy="136"/>
            </a:xfrm>
            <a:prstGeom prst="rect">
              <a:avLst/>
            </a:prstGeom>
            <a:noFill/>
            <a:ln w="9525">
              <a:noFill/>
              <a:miter lim="800000"/>
              <a:headEnd/>
              <a:tailEnd/>
            </a:ln>
          </p:spPr>
          <p:txBody>
            <a:bodyPr/>
            <a:lstStyle/>
            <a:p>
              <a:pPr algn="ctr"/>
              <a:endParaRPr lang="en-US" altLang="zh-CN" sz="1000">
                <a:ea typeface="楷体_GB2312" pitchFamily="49" charset="-122"/>
              </a:endParaRPr>
            </a:p>
          </p:txBody>
        </p:sp>
        <p:sp>
          <p:nvSpPr>
            <p:cNvPr id="525460" name="AutoShape 148"/>
            <p:cNvSpPr>
              <a:spLocks noChangeArrowheads="1"/>
            </p:cNvSpPr>
            <p:nvPr/>
          </p:nvSpPr>
          <p:spPr bwMode="auto">
            <a:xfrm>
              <a:off x="1665" y="3153"/>
              <a:ext cx="2313" cy="182"/>
            </a:xfrm>
            <a:prstGeom prst="roundRect">
              <a:avLst>
                <a:gd name="adj" fmla="val 16667"/>
              </a:avLst>
            </a:prstGeom>
            <a:gradFill rotWithShape="0">
              <a:gsLst>
                <a:gs pos="0">
                  <a:srgbClr val="FFFF99"/>
                </a:gs>
                <a:gs pos="100000">
                  <a:srgbClr val="FFFF99">
                    <a:gamma/>
                    <a:shade val="46275"/>
                    <a:invGamma/>
                  </a:srgbClr>
                </a:gs>
              </a:gsLst>
              <a:lin ang="5400000" scaled="1"/>
            </a:gradFill>
            <a:ln w="9525">
              <a:solidFill>
                <a:srgbClr val="000000"/>
              </a:solidFill>
              <a:round/>
              <a:headEnd/>
              <a:tailEnd/>
            </a:ln>
            <a:effectLst>
              <a:outerShdw dist="35921" dir="2700000" algn="ctr" rotWithShape="0">
                <a:srgbClr val="808080"/>
              </a:outerShdw>
            </a:effectLst>
          </p:spPr>
          <p:txBody>
            <a:bodyPr/>
            <a:lstStyle/>
            <a:p>
              <a:pPr algn="ctr">
                <a:defRPr/>
              </a:pPr>
              <a:r>
                <a:rPr lang="zh-CN" altLang="en-US" sz="1400">
                  <a:ea typeface="楷体_GB2312" pitchFamily="49" charset="-122"/>
                </a:rPr>
                <a:t>报表与门户网站的集成</a:t>
              </a:r>
              <a:endParaRPr lang="en-US" sz="1400">
                <a:ea typeface="楷体_GB2312" pitchFamily="49" charset="-122"/>
              </a:endParaRPr>
            </a:p>
          </p:txBody>
        </p:sp>
        <p:sp>
          <p:nvSpPr>
            <p:cNvPr id="525464" name="AutoShape 152"/>
            <p:cNvSpPr>
              <a:spLocks noChangeArrowheads="1"/>
            </p:cNvSpPr>
            <p:nvPr/>
          </p:nvSpPr>
          <p:spPr bwMode="auto">
            <a:xfrm>
              <a:off x="1644" y="3450"/>
              <a:ext cx="2358" cy="181"/>
            </a:xfrm>
            <a:prstGeom prst="roundRect">
              <a:avLst>
                <a:gd name="adj" fmla="val 16667"/>
              </a:avLst>
            </a:prstGeom>
            <a:gradFill rotWithShape="0">
              <a:gsLst>
                <a:gs pos="0">
                  <a:srgbClr val="FFFF99"/>
                </a:gs>
                <a:gs pos="100000">
                  <a:srgbClr val="FFFF99">
                    <a:gamma/>
                    <a:shade val="46275"/>
                    <a:invGamma/>
                  </a:srgbClr>
                </a:gs>
              </a:gsLst>
              <a:lin ang="5400000" scaled="1"/>
            </a:gradFill>
            <a:ln w="9525">
              <a:solidFill>
                <a:srgbClr val="000000"/>
              </a:solidFill>
              <a:round/>
              <a:headEnd/>
              <a:tailEnd/>
            </a:ln>
            <a:effectLst>
              <a:outerShdw dist="35921" dir="2700000" algn="ctr" rotWithShape="0">
                <a:srgbClr val="808080"/>
              </a:outerShdw>
            </a:effectLst>
          </p:spPr>
          <p:txBody>
            <a:bodyPr/>
            <a:lstStyle/>
            <a:p>
              <a:pPr algn="ctr">
                <a:defRPr/>
              </a:pPr>
              <a:r>
                <a:rPr lang="zh-CN" altLang="en-US" sz="1400">
                  <a:ea typeface="楷体_GB2312" pitchFamily="49" charset="-122"/>
                </a:rPr>
                <a:t>总结，回顾</a:t>
              </a:r>
              <a:endParaRPr lang="en-US" sz="1400">
                <a:ea typeface="楷体_GB2312" pitchFamily="49" charset="-122"/>
              </a:endParaRPr>
            </a:p>
          </p:txBody>
        </p:sp>
        <p:sp>
          <p:nvSpPr>
            <p:cNvPr id="5132" name="Line 159"/>
            <p:cNvSpPr>
              <a:spLocks noChangeShapeType="1"/>
            </p:cNvSpPr>
            <p:nvPr/>
          </p:nvSpPr>
          <p:spPr bwMode="auto">
            <a:xfrm>
              <a:off x="2776" y="3351"/>
              <a:ext cx="0" cy="91"/>
            </a:xfrm>
            <a:prstGeom prst="line">
              <a:avLst/>
            </a:prstGeom>
            <a:noFill/>
            <a:ln w="9525">
              <a:solidFill>
                <a:schemeClr val="tx1"/>
              </a:solidFill>
              <a:round/>
              <a:headEnd/>
              <a:tailEnd type="triangle" w="med" len="med"/>
            </a:ln>
          </p:spPr>
          <p:txBody>
            <a:bodyPr>
              <a:spAutoFit/>
            </a:bodyPr>
            <a:lstStyle/>
            <a:p>
              <a:endParaRPr lang="zh-CN" altLang="en-US"/>
            </a:p>
          </p:txBody>
        </p:sp>
        <p:sp>
          <p:nvSpPr>
            <p:cNvPr id="5133" name="Line 160"/>
            <p:cNvSpPr>
              <a:spLocks noChangeShapeType="1"/>
            </p:cNvSpPr>
            <p:nvPr/>
          </p:nvSpPr>
          <p:spPr bwMode="auto">
            <a:xfrm>
              <a:off x="2776" y="2626"/>
              <a:ext cx="0" cy="272"/>
            </a:xfrm>
            <a:prstGeom prst="line">
              <a:avLst/>
            </a:prstGeom>
            <a:noFill/>
            <a:ln w="9525">
              <a:solidFill>
                <a:srgbClr val="000000"/>
              </a:solidFill>
              <a:round/>
              <a:headEnd/>
              <a:tailEnd type="triangle" w="med" len="med"/>
            </a:ln>
          </p:spPr>
          <p:txBody>
            <a:bodyPr/>
            <a:lstStyle/>
            <a:p>
              <a:endParaRPr lang="zh-CN"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1"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slide(fromTop)">
                                      <p:cBhvr>
                                        <p:cTn id="11" dur="500"/>
                                        <p:tgtEl>
                                          <p:spTgt spid="3"/>
                                        </p:tgtEl>
                                      </p:cBhvr>
                                    </p:animEffect>
                                  </p:childTnLst>
                                </p:cTn>
                              </p:par>
                            </p:childTnLst>
                          </p:cTn>
                        </p:par>
                        <p:par>
                          <p:cTn id="12" fill="hold">
                            <p:stCondLst>
                              <p:cond delay="1000"/>
                            </p:stCondLst>
                            <p:childTnLst>
                              <p:par>
                                <p:cTn id="13" presetID="12" presetClass="entr" presetSubtype="1"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slide(fromTop)">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zh-CN" smtClean="0"/>
              <a:t>HOLAP</a:t>
            </a:r>
            <a:endParaRPr lang="en-US" altLang="zh-CN"/>
          </a:p>
        </p:txBody>
      </p:sp>
      <p:sp>
        <p:nvSpPr>
          <p:cNvPr id="33795" name="Rectangle 3"/>
          <p:cNvSpPr>
            <a:spLocks noGrp="1" noChangeArrowheads="1"/>
          </p:cNvSpPr>
          <p:nvPr>
            <p:ph type="body" idx="1"/>
          </p:nvPr>
        </p:nvSpPr>
        <p:spPr/>
        <p:txBody>
          <a:bodyPr/>
          <a:lstStyle/>
          <a:p>
            <a:r>
              <a:rPr lang="en-US" altLang="zh-CN" sz="3200">
                <a:latin typeface="宋体" pitchFamily="2" charset="-122"/>
                <a:ea typeface="宋体" pitchFamily="2" charset="-122"/>
              </a:rPr>
              <a:t>ROLAP</a:t>
            </a:r>
            <a:r>
              <a:rPr lang="zh-CN" altLang="en-US" sz="3200">
                <a:latin typeface="宋体" pitchFamily="2" charset="-122"/>
                <a:ea typeface="宋体" pitchFamily="2" charset="-122"/>
              </a:rPr>
              <a:t>与</a:t>
            </a:r>
            <a:r>
              <a:rPr lang="en-US" altLang="zh-CN" sz="3200">
                <a:latin typeface="宋体" pitchFamily="2" charset="-122"/>
                <a:ea typeface="宋体" pitchFamily="2" charset="-122"/>
              </a:rPr>
              <a:t>MOLAP</a:t>
            </a:r>
            <a:r>
              <a:rPr lang="zh-CN" altLang="en-US" sz="3200">
                <a:latin typeface="宋体" pitchFamily="2" charset="-122"/>
                <a:ea typeface="宋体" pitchFamily="2" charset="-122"/>
              </a:rPr>
              <a:t>存储方式的结合。</a:t>
            </a:r>
          </a:p>
          <a:p>
            <a:pPr lvl="1"/>
            <a:r>
              <a:rPr lang="zh-CN" altLang="en-US" sz="2800">
                <a:latin typeface="宋体" pitchFamily="2" charset="-122"/>
                <a:ea typeface="宋体" pitchFamily="2" charset="-122"/>
              </a:rPr>
              <a:t>原始数据和</a:t>
            </a:r>
            <a:r>
              <a:rPr lang="en-US" altLang="zh-CN" sz="2800">
                <a:latin typeface="宋体" pitchFamily="2" charset="-122"/>
                <a:ea typeface="宋体" pitchFamily="2" charset="-122"/>
              </a:rPr>
              <a:t>ROLAP</a:t>
            </a:r>
            <a:r>
              <a:rPr lang="zh-CN" altLang="en-US" sz="2800">
                <a:latin typeface="宋体" pitchFamily="2" charset="-122"/>
                <a:ea typeface="宋体" pitchFamily="2" charset="-122"/>
              </a:rPr>
              <a:t>一样存储在原来的关系数据库中，而聚合数据则以多维的形式存储。</a:t>
            </a:r>
          </a:p>
          <a:p>
            <a:pPr lvl="1"/>
            <a:r>
              <a:rPr lang="zh-CN" altLang="en-US" sz="2800">
                <a:latin typeface="宋体" pitchFamily="2" charset="-122"/>
                <a:ea typeface="宋体" pitchFamily="2" charset="-122"/>
              </a:rPr>
              <a:t>这样它既能与关系数据库建立连接，同时又利用了多维数据库的性能优势。</a:t>
            </a:r>
          </a:p>
          <a:p>
            <a:pPr lvl="1"/>
            <a:r>
              <a:rPr lang="zh-CN" altLang="en-US" sz="2800">
                <a:latin typeface="宋体" pitchFamily="2" charset="-122"/>
                <a:ea typeface="宋体" pitchFamily="2" charset="-122"/>
              </a:rPr>
              <a:t>缺点是在</a:t>
            </a:r>
            <a:r>
              <a:rPr lang="en-US" altLang="zh-CN" sz="2800">
                <a:latin typeface="宋体" pitchFamily="2" charset="-122"/>
                <a:ea typeface="宋体" pitchFamily="2" charset="-122"/>
              </a:rPr>
              <a:t>ROLAP</a:t>
            </a:r>
            <a:r>
              <a:rPr lang="zh-CN" altLang="en-US" sz="2800">
                <a:latin typeface="宋体" pitchFamily="2" charset="-122"/>
                <a:ea typeface="宋体" pitchFamily="2" charset="-122"/>
              </a:rPr>
              <a:t>和</a:t>
            </a:r>
            <a:r>
              <a:rPr lang="en-US" altLang="zh-CN" sz="2800">
                <a:latin typeface="宋体" pitchFamily="2" charset="-122"/>
                <a:ea typeface="宋体" pitchFamily="2" charset="-122"/>
              </a:rPr>
              <a:t>MOLAP</a:t>
            </a:r>
            <a:r>
              <a:rPr lang="zh-CN" altLang="en-US" sz="2800">
                <a:latin typeface="宋体" pitchFamily="2" charset="-122"/>
                <a:ea typeface="宋体" pitchFamily="2" charset="-122"/>
              </a:rPr>
              <a:t>系统之间的切换会影响它的效率。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81000" y="152400"/>
            <a:ext cx="8763000" cy="540296"/>
          </a:xfrm>
        </p:spPr>
        <p:txBody>
          <a:bodyPr/>
          <a:lstStyle/>
          <a:p>
            <a:r>
              <a:rPr lang="zh-CN" altLang="en-US"/>
              <a:t>三种存储方式的比较 </a:t>
            </a:r>
          </a:p>
        </p:txBody>
      </p:sp>
      <p:graphicFrame>
        <p:nvGraphicFramePr>
          <p:cNvPr id="35005" name="Group 189"/>
          <p:cNvGraphicFramePr>
            <a:graphicFrameLocks noGrp="1"/>
          </p:cNvGraphicFramePr>
          <p:nvPr>
            <p:ph idx="1"/>
          </p:nvPr>
        </p:nvGraphicFramePr>
        <p:xfrm>
          <a:off x="395536" y="1124744"/>
          <a:ext cx="8352929" cy="4546919"/>
        </p:xfrm>
        <a:graphic>
          <a:graphicData uri="http://schemas.openxmlformats.org/drawingml/2006/table">
            <a:tbl>
              <a:tblPr/>
              <a:tblGrid>
                <a:gridCol w="3456384"/>
                <a:gridCol w="1656184"/>
                <a:gridCol w="1656184"/>
                <a:gridCol w="1584177"/>
              </a:tblGrid>
              <a:tr h="6635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1" i="0" u="none" strike="noStrike" cap="none" normalizeH="0" baseline="0" smtClean="0">
                          <a:ln>
                            <a:noFill/>
                          </a:ln>
                          <a:solidFill>
                            <a:srgbClr val="FF0000"/>
                          </a:solidFill>
                          <a:effectLst/>
                          <a:latin typeface="宋体" pitchFamily="2" charset="-122"/>
                          <a:ea typeface="宋体" pitchFamily="2" charset="-122"/>
                          <a:cs typeface="Times New Roman" pitchFamily="18" charset="0"/>
                        </a:rPr>
                        <a:t>内容</a:t>
                      </a:r>
                      <a:endParaRPr kumimoji="0" lang="zh-CN" altLang="en-US" sz="4800" b="0" i="0" u="none" strike="noStrike" cap="none" normalizeH="0" baseline="0" smtClean="0">
                        <a:ln>
                          <a:noFill/>
                        </a:ln>
                        <a:solidFill>
                          <a:srgbClr val="FF0000"/>
                        </a:solidFill>
                        <a:effectLst/>
                        <a:latin typeface="宋体" pitchFamily="2" charset="-122"/>
                        <a:ea typeface="宋体" pitchFamily="2" charset="-122"/>
                        <a:cs typeface="Times New Roman" pitchFamily="18"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800" b="1" i="0" u="none" strike="noStrike" cap="none" normalizeH="0" baseline="0" smtClean="0">
                          <a:ln>
                            <a:noFill/>
                          </a:ln>
                          <a:solidFill>
                            <a:srgbClr val="FF0000"/>
                          </a:solidFill>
                          <a:effectLst/>
                          <a:latin typeface="宋体" pitchFamily="2" charset="-122"/>
                          <a:ea typeface="宋体" pitchFamily="2" charset="-122"/>
                          <a:cs typeface="Times New Roman" pitchFamily="18" charset="0"/>
                        </a:rPr>
                        <a:t>MOLAP</a:t>
                      </a:r>
                      <a:endParaRPr kumimoji="0" lang="en-US" altLang="zh-CN" sz="4800" b="0" i="0" u="none" strike="noStrike" cap="none" normalizeH="0" baseline="0" smtClean="0">
                        <a:ln>
                          <a:noFill/>
                        </a:ln>
                        <a:solidFill>
                          <a:srgbClr val="FF0000"/>
                        </a:solidFill>
                        <a:effectLst/>
                        <a:latin typeface="宋体" pitchFamily="2" charset="-122"/>
                        <a:ea typeface="宋体" pitchFamily="2"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800" b="1" i="0" u="none" strike="noStrike" cap="none" normalizeH="0" baseline="0" smtClean="0">
                          <a:ln>
                            <a:noFill/>
                          </a:ln>
                          <a:solidFill>
                            <a:srgbClr val="FF0000"/>
                          </a:solidFill>
                          <a:effectLst/>
                          <a:latin typeface="宋体" pitchFamily="2" charset="-122"/>
                          <a:ea typeface="宋体" pitchFamily="2" charset="-122"/>
                          <a:cs typeface="Times New Roman" pitchFamily="18" charset="0"/>
                        </a:rPr>
                        <a:t>ROLAP</a:t>
                      </a:r>
                      <a:endParaRPr kumimoji="0" lang="en-US" altLang="zh-CN" sz="4800" b="0" i="0" u="none" strike="noStrike" cap="none" normalizeH="0" baseline="0" smtClean="0">
                        <a:ln>
                          <a:noFill/>
                        </a:ln>
                        <a:solidFill>
                          <a:srgbClr val="FF0000"/>
                        </a:solidFill>
                        <a:effectLst/>
                        <a:latin typeface="宋体" pitchFamily="2" charset="-122"/>
                        <a:ea typeface="宋体" pitchFamily="2"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800" b="1" i="0" u="none" strike="noStrike" cap="none" normalizeH="0" baseline="0" smtClean="0">
                          <a:ln>
                            <a:noFill/>
                          </a:ln>
                          <a:solidFill>
                            <a:srgbClr val="FF0000"/>
                          </a:solidFill>
                          <a:effectLst/>
                          <a:latin typeface="宋体" pitchFamily="2" charset="-122"/>
                          <a:ea typeface="宋体" pitchFamily="2" charset="-122"/>
                          <a:cs typeface="Times New Roman" pitchFamily="18" charset="0"/>
                        </a:rPr>
                        <a:t>HOLAP</a:t>
                      </a:r>
                      <a:endParaRPr kumimoji="0" lang="en-US" altLang="zh-CN" sz="4800" b="0" i="0" u="none" strike="noStrike" cap="none" normalizeH="0" baseline="0" smtClean="0">
                        <a:ln>
                          <a:noFill/>
                        </a:ln>
                        <a:solidFill>
                          <a:srgbClr val="FF0000"/>
                        </a:solidFill>
                        <a:effectLst/>
                        <a:latin typeface="宋体" pitchFamily="2" charset="-122"/>
                        <a:ea typeface="宋体" pitchFamily="2"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89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rgbClr val="000099"/>
                          </a:solidFill>
                          <a:effectLst/>
                          <a:latin typeface="宋体" pitchFamily="2" charset="-122"/>
                          <a:ea typeface="宋体" pitchFamily="2" charset="-122"/>
                          <a:cs typeface="Times New Roman" pitchFamily="18" charset="0"/>
                        </a:rPr>
                        <a:t>源数据的副本</a:t>
                      </a: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有</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无</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无</a:t>
                      </a: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350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rgbClr val="000099"/>
                          </a:solidFill>
                          <a:effectLst/>
                          <a:latin typeface="宋体" pitchFamily="2" charset="-122"/>
                          <a:ea typeface="宋体" pitchFamily="2" charset="-122"/>
                          <a:cs typeface="Times New Roman" pitchFamily="18" charset="0"/>
                        </a:rPr>
                        <a:t>占用分析服务器存</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rgbClr val="000099"/>
                          </a:solidFill>
                          <a:effectLst/>
                          <a:latin typeface="宋体" pitchFamily="2" charset="-122"/>
                          <a:ea typeface="宋体" pitchFamily="2" charset="-122"/>
                          <a:cs typeface="Times New Roman" pitchFamily="18" charset="0"/>
                        </a:rPr>
                        <a:t>储空间</a:t>
                      </a: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大</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小</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小</a:t>
                      </a: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89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rgbClr val="000099"/>
                          </a:solidFill>
                          <a:effectLst/>
                          <a:latin typeface="宋体" pitchFamily="2" charset="-122"/>
                          <a:ea typeface="宋体" pitchFamily="2" charset="-122"/>
                          <a:cs typeface="Times New Roman" pitchFamily="18" charset="0"/>
                        </a:rPr>
                        <a:t>使用多维数据集</a:t>
                      </a: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小</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较大</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大</a:t>
                      </a: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73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rgbClr val="000099"/>
                          </a:solidFill>
                          <a:effectLst/>
                          <a:latin typeface="宋体" pitchFamily="2" charset="-122"/>
                          <a:ea typeface="宋体" pitchFamily="2" charset="-122"/>
                          <a:cs typeface="Times New Roman" pitchFamily="18" charset="0"/>
                        </a:rPr>
                        <a:t>数据查询</a:t>
                      </a: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快</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慢</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慢</a:t>
                      </a: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89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rgbClr val="000099"/>
                          </a:solidFill>
                          <a:effectLst/>
                          <a:latin typeface="宋体" pitchFamily="2" charset="-122"/>
                          <a:ea typeface="宋体" pitchFamily="2" charset="-122"/>
                          <a:cs typeface="Times New Roman" pitchFamily="18" charset="0"/>
                        </a:rPr>
                        <a:t>聚合数据的查询</a:t>
                      </a: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快</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慢</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快</a:t>
                      </a: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42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rgbClr val="000099"/>
                          </a:solidFill>
                          <a:effectLst/>
                          <a:latin typeface="宋体" pitchFamily="2" charset="-122"/>
                          <a:ea typeface="宋体" pitchFamily="2" charset="-122"/>
                          <a:cs typeface="Times New Roman" pitchFamily="18" charset="0"/>
                        </a:rPr>
                        <a:t>使用查询频度</a:t>
                      </a: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经常</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不经常</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0" i="0" u="none" strike="noStrike" cap="none" normalizeH="0" baseline="0" smtClean="0">
                          <a:ln>
                            <a:noFill/>
                          </a:ln>
                          <a:solidFill>
                            <a:schemeClr val="tx2"/>
                          </a:solidFill>
                          <a:effectLst/>
                          <a:latin typeface="宋体" pitchFamily="2" charset="-122"/>
                          <a:ea typeface="宋体" pitchFamily="2" charset="-122"/>
                          <a:cs typeface="Times New Roman" pitchFamily="18" charset="0"/>
                        </a:rPr>
                        <a:t>经常</a:t>
                      </a: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zh-CN" altLang="en-US" smtClean="0"/>
              <a:t>小结</a:t>
            </a:r>
            <a:endParaRPr lang="zh-CN" altLang="en-US"/>
          </a:p>
        </p:txBody>
      </p:sp>
      <p:sp>
        <p:nvSpPr>
          <p:cNvPr id="36867" name="Rectangle 3"/>
          <p:cNvSpPr>
            <a:spLocks noGrp="1" noChangeArrowheads="1"/>
          </p:cNvSpPr>
          <p:nvPr>
            <p:ph type="body" idx="1"/>
          </p:nvPr>
        </p:nvSpPr>
        <p:spPr/>
        <p:txBody>
          <a:bodyPr/>
          <a:lstStyle/>
          <a:p>
            <a:r>
              <a:rPr lang="zh-CN" altLang="en-US" sz="2400">
                <a:solidFill>
                  <a:srgbClr val="FF0000"/>
                </a:solidFill>
                <a:latin typeface="宋体" pitchFamily="2" charset="-122"/>
                <a:ea typeface="宋体" pitchFamily="2" charset="-122"/>
              </a:rPr>
              <a:t>多维数据集</a:t>
            </a:r>
            <a:r>
              <a:rPr lang="zh-CN" altLang="en-US" sz="2400">
                <a:latin typeface="宋体" pitchFamily="2" charset="-122"/>
                <a:ea typeface="宋体" pitchFamily="2" charset="-122"/>
              </a:rPr>
              <a:t>是一个数据集合，通常从数据仓库的子集构造，并组织和汇总成一个由一组维度和度量值定义的多维结构。</a:t>
            </a:r>
          </a:p>
          <a:p>
            <a:r>
              <a:rPr lang="zh-CN" altLang="en-US" sz="2400">
                <a:solidFill>
                  <a:srgbClr val="FF0000"/>
                </a:solidFill>
                <a:latin typeface="宋体" pitchFamily="2" charset="-122"/>
                <a:ea typeface="宋体" pitchFamily="2" charset="-122"/>
              </a:rPr>
              <a:t>度量值</a:t>
            </a:r>
            <a:r>
              <a:rPr lang="zh-CN" altLang="en-US" sz="2400">
                <a:latin typeface="宋体" pitchFamily="2" charset="-122"/>
                <a:ea typeface="宋体" pitchFamily="2" charset="-122"/>
              </a:rPr>
              <a:t>是决策者所关心的具有实际意义的数值。</a:t>
            </a:r>
          </a:p>
          <a:p>
            <a:r>
              <a:rPr lang="zh-CN" altLang="en-US" sz="2400">
                <a:solidFill>
                  <a:srgbClr val="FF0000"/>
                </a:solidFill>
                <a:latin typeface="宋体" pitchFamily="2" charset="-122"/>
                <a:ea typeface="宋体" pitchFamily="2" charset="-122"/>
              </a:rPr>
              <a:t>维度</a:t>
            </a:r>
            <a:r>
              <a:rPr lang="zh-CN" altLang="en-US" sz="2400">
                <a:latin typeface="宋体" pitchFamily="2" charset="-122"/>
                <a:ea typeface="宋体" pitchFamily="2" charset="-122"/>
              </a:rPr>
              <a:t>是人们观察数据的角度。</a:t>
            </a:r>
          </a:p>
          <a:p>
            <a:r>
              <a:rPr lang="zh-CN" altLang="en-US" sz="2400">
                <a:solidFill>
                  <a:srgbClr val="FF0000"/>
                </a:solidFill>
                <a:latin typeface="宋体" pitchFamily="2" charset="-122"/>
                <a:ea typeface="宋体" pitchFamily="2" charset="-122"/>
              </a:rPr>
              <a:t>维的级别是</a:t>
            </a:r>
            <a:r>
              <a:rPr lang="zh-CN" altLang="en-US" sz="2400">
                <a:latin typeface="宋体" pitchFamily="2" charset="-122"/>
                <a:ea typeface="宋体" pitchFamily="2" charset="-122"/>
              </a:rPr>
              <a:t>维度的不同的细节程度。</a:t>
            </a:r>
          </a:p>
          <a:p>
            <a:r>
              <a:rPr lang="zh-CN" altLang="en-US" sz="2400">
                <a:solidFill>
                  <a:srgbClr val="FF0000"/>
                </a:solidFill>
                <a:latin typeface="宋体" pitchFamily="2" charset="-122"/>
                <a:ea typeface="宋体" pitchFamily="2" charset="-122"/>
              </a:rPr>
              <a:t>维度成员</a:t>
            </a:r>
            <a:r>
              <a:rPr lang="zh-CN" altLang="en-US" sz="2400">
                <a:latin typeface="宋体" pitchFamily="2" charset="-122"/>
                <a:ea typeface="宋体" pitchFamily="2" charset="-122"/>
              </a:rPr>
              <a:t>是维的一个取值。</a:t>
            </a:r>
          </a:p>
          <a:p>
            <a:r>
              <a:rPr lang="zh-CN" altLang="en-US" sz="2400">
                <a:solidFill>
                  <a:srgbClr val="FF0000"/>
                </a:solidFill>
                <a:latin typeface="宋体" pitchFamily="2" charset="-122"/>
                <a:ea typeface="宋体" pitchFamily="2" charset="-122"/>
              </a:rPr>
              <a:t>数据集合的常用操作有</a:t>
            </a:r>
            <a:r>
              <a:rPr lang="zh-CN" altLang="en-US" sz="2400">
                <a:latin typeface="宋体" pitchFamily="2" charset="-122"/>
                <a:ea typeface="宋体" pitchFamily="2" charset="-122"/>
              </a:rPr>
              <a:t>上卷、下钻、切片、切块和转轴。</a:t>
            </a:r>
          </a:p>
          <a:p>
            <a:r>
              <a:rPr lang="zh-CN" altLang="en-US" sz="2400">
                <a:solidFill>
                  <a:srgbClr val="FF0000"/>
                </a:solidFill>
                <a:latin typeface="宋体" pitchFamily="2" charset="-122"/>
                <a:ea typeface="宋体" pitchFamily="2" charset="-122"/>
              </a:rPr>
              <a:t>维度表和事实表的连接方式</a:t>
            </a:r>
            <a:r>
              <a:rPr lang="zh-CN" altLang="en-US" sz="2400">
                <a:latin typeface="宋体" pitchFamily="2" charset="-122"/>
                <a:ea typeface="宋体" pitchFamily="2" charset="-122"/>
              </a:rPr>
              <a:t>主要有星型架构、雪花型架构以及星型雪花架构。</a:t>
            </a:r>
          </a:p>
          <a:p>
            <a:r>
              <a:rPr lang="zh-CN" altLang="en-US" sz="2400">
                <a:solidFill>
                  <a:srgbClr val="FF0000"/>
                </a:solidFill>
                <a:latin typeface="宋体" pitchFamily="2" charset="-122"/>
                <a:ea typeface="宋体" pitchFamily="2" charset="-122"/>
              </a:rPr>
              <a:t>多维数据的存储模式</a:t>
            </a:r>
            <a:r>
              <a:rPr lang="zh-CN" altLang="en-US" sz="2400">
                <a:latin typeface="宋体" pitchFamily="2" charset="-122"/>
                <a:ea typeface="宋体" pitchFamily="2" charset="-122"/>
              </a:rPr>
              <a:t>有</a:t>
            </a:r>
            <a:r>
              <a:rPr lang="en-US" altLang="zh-CN" sz="2400">
                <a:latin typeface="宋体" pitchFamily="2" charset="-122"/>
                <a:ea typeface="宋体" pitchFamily="2" charset="-122"/>
              </a:rPr>
              <a:t>ROLAP</a:t>
            </a:r>
            <a:r>
              <a:rPr lang="zh-CN" altLang="en-US" sz="2400">
                <a:latin typeface="宋体" pitchFamily="2" charset="-122"/>
                <a:ea typeface="宋体" pitchFamily="2" charset="-122"/>
              </a:rPr>
              <a:t>、</a:t>
            </a:r>
            <a:r>
              <a:rPr lang="en-US" altLang="zh-CN" sz="2400">
                <a:latin typeface="宋体" pitchFamily="2" charset="-122"/>
                <a:ea typeface="宋体" pitchFamily="2" charset="-122"/>
              </a:rPr>
              <a:t>MOLAP</a:t>
            </a:r>
            <a:r>
              <a:rPr lang="zh-CN" altLang="en-US" sz="2400">
                <a:latin typeface="宋体" pitchFamily="2" charset="-122"/>
                <a:ea typeface="宋体" pitchFamily="2" charset="-122"/>
              </a:rPr>
              <a:t>和</a:t>
            </a:r>
            <a:r>
              <a:rPr lang="en-US" altLang="zh-CN" sz="2400">
                <a:latin typeface="宋体" pitchFamily="2" charset="-122"/>
                <a:ea typeface="宋体" pitchFamily="2" charset="-122"/>
              </a:rPr>
              <a:t>HOLAP</a:t>
            </a:r>
            <a:r>
              <a:rPr lang="zh-CN" altLang="en-US" sz="2400">
                <a:latin typeface="宋体" pitchFamily="2" charset="-122"/>
                <a:ea typeface="宋体" pitchFamily="2" charset="-122"/>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标题 1"/>
          <p:cNvSpPr>
            <a:spLocks noGrp="1"/>
          </p:cNvSpPr>
          <p:nvPr>
            <p:ph type="title"/>
          </p:nvPr>
        </p:nvSpPr>
        <p:spPr/>
        <p:txBody>
          <a:bodyPr/>
          <a:lstStyle/>
          <a:p>
            <a:r>
              <a:rPr lang="zh-CN" altLang="en-US" smtClean="0"/>
              <a:t>课程回顾</a:t>
            </a:r>
          </a:p>
        </p:txBody>
      </p:sp>
      <p:sp>
        <p:nvSpPr>
          <p:cNvPr id="6147" name="内容占位符 2"/>
          <p:cNvSpPr>
            <a:spLocks noGrp="1"/>
          </p:cNvSpPr>
          <p:nvPr>
            <p:ph idx="1"/>
          </p:nvPr>
        </p:nvSpPr>
        <p:spPr/>
        <p:txBody>
          <a:bodyPr>
            <a:normAutofit/>
          </a:bodyPr>
          <a:lstStyle/>
          <a:p>
            <a:r>
              <a:rPr lang="en-US" altLang="zh-CN" b="0" smtClean="0"/>
              <a:t>ETL</a:t>
            </a:r>
            <a:r>
              <a:rPr lang="zh-CN" altLang="en-US" b="0" smtClean="0"/>
              <a:t>应用</a:t>
            </a:r>
            <a:endParaRPr lang="en-US" altLang="zh-CN" b="0" smtClean="0"/>
          </a:p>
          <a:p>
            <a:pPr lvl="1"/>
            <a:r>
              <a:rPr lang="zh-CN" altLang="en-US" smtClean="0"/>
              <a:t>什么是</a:t>
            </a:r>
            <a:r>
              <a:rPr lang="en-US" altLang="zh-CN" smtClean="0"/>
              <a:t>ETL</a:t>
            </a:r>
            <a:r>
              <a:rPr lang="zh-CN" altLang="en-US" smtClean="0"/>
              <a:t>？</a:t>
            </a:r>
            <a:endParaRPr lang="en-US" altLang="zh-CN" smtClean="0"/>
          </a:p>
          <a:p>
            <a:pPr lvl="1"/>
            <a:r>
              <a:rPr lang="en-US" altLang="zh-CN" smtClean="0"/>
              <a:t>ETL</a:t>
            </a:r>
            <a:r>
              <a:rPr lang="zh-CN" altLang="en-US" smtClean="0"/>
              <a:t>设计中需要注意哪几个步骤？</a:t>
            </a:r>
            <a:endParaRPr lang="en-US" altLang="zh-CN" smtClean="0"/>
          </a:p>
          <a:p>
            <a:pPr lvl="1"/>
            <a:r>
              <a:rPr lang="en-US" altLang="zh-CN" smtClean="0"/>
              <a:t>ETL</a:t>
            </a:r>
            <a:r>
              <a:rPr lang="zh-CN" altLang="en-US" smtClean="0"/>
              <a:t>实现有哪几种方法？</a:t>
            </a:r>
            <a:endParaRPr lang="en-US" altLang="zh-CN" smtClean="0"/>
          </a:p>
          <a:p>
            <a:r>
              <a:rPr lang="en-US" altLang="zh-CN" b="0" smtClean="0"/>
              <a:t>SSIS</a:t>
            </a:r>
            <a:r>
              <a:rPr lang="zh-CN" altLang="en-US" b="0" smtClean="0"/>
              <a:t>应用</a:t>
            </a:r>
            <a:endParaRPr lang="en-US" altLang="zh-CN" b="0" smtClean="0"/>
          </a:p>
          <a:p>
            <a:pPr lvl="1"/>
            <a:r>
              <a:rPr lang="en-US" altLang="zh-CN" smtClean="0"/>
              <a:t>SSIS</a:t>
            </a:r>
            <a:r>
              <a:rPr lang="zh-CN" altLang="en-US" smtClean="0"/>
              <a:t>中有哪几种容器及各自作用？</a:t>
            </a:r>
            <a:endParaRPr lang="en-US" altLang="zh-CN" smtClean="0"/>
          </a:p>
          <a:p>
            <a:pPr lvl="1"/>
            <a:r>
              <a:rPr lang="en-US" altLang="zh-CN" smtClean="0"/>
              <a:t>SSIS</a:t>
            </a:r>
            <a:r>
              <a:rPr lang="zh-CN" altLang="en-US" smtClean="0"/>
              <a:t>中有几种任务？</a:t>
            </a:r>
            <a:endParaRPr lang="en-US" altLang="zh-CN" smtClean="0"/>
          </a:p>
          <a:p>
            <a:pPr lvl="1"/>
            <a:r>
              <a:rPr lang="en-US" altLang="zh-CN" smtClean="0"/>
              <a:t>SSIS</a:t>
            </a:r>
            <a:r>
              <a:rPr lang="zh-CN" altLang="en-US" smtClean="0"/>
              <a:t>中常用的控件有哪些？</a:t>
            </a:r>
            <a:endParaRPr lang="en-US" altLang="zh-CN" smtClean="0"/>
          </a:p>
          <a:p>
            <a:pPr lvl="1"/>
            <a:endParaRPr lang="en-US" altLang="zh-CN" smtClean="0"/>
          </a:p>
          <a:p>
            <a:pPr lvl="1">
              <a:buFont typeface="Wingdings" pitchFamily="2" charset="2"/>
              <a:buNone/>
            </a:pPr>
            <a:endParaRPr lang="zh-CN" alt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zh-CN" altLang="en-US" smtClean="0"/>
              <a:t>本章任务</a:t>
            </a:r>
          </a:p>
        </p:txBody>
      </p:sp>
      <p:sp>
        <p:nvSpPr>
          <p:cNvPr id="607235" name="Rectangle 3"/>
          <p:cNvSpPr>
            <a:spLocks noGrp="1" noChangeArrowheads="1"/>
          </p:cNvSpPr>
          <p:nvPr>
            <p:ph type="body" idx="1"/>
          </p:nvPr>
        </p:nvSpPr>
        <p:spPr>
          <a:xfrm>
            <a:off x="323528" y="980728"/>
            <a:ext cx="8496944" cy="2260600"/>
          </a:xfrm>
        </p:spPr>
        <p:txBody>
          <a:bodyPr/>
          <a:lstStyle/>
          <a:p>
            <a:pPr>
              <a:lnSpc>
                <a:spcPts val="3800"/>
              </a:lnSpc>
            </a:pPr>
            <a:r>
              <a:rPr lang="zh-CN" altLang="en-US" smtClean="0">
                <a:latin typeface="宋体" pitchFamily="2" charset="-122"/>
                <a:ea typeface="宋体" pitchFamily="2" charset="-122"/>
              </a:rPr>
              <a:t>掌握多维数据库设计与开发</a:t>
            </a:r>
            <a:endParaRPr lang="en-US" altLang="zh-CN" smtClean="0">
              <a:latin typeface="宋体" pitchFamily="2" charset="-122"/>
              <a:ea typeface="宋体" pitchFamily="2" charset="-122"/>
            </a:endParaRPr>
          </a:p>
          <a:p>
            <a:pPr lvl="1">
              <a:lnSpc>
                <a:spcPts val="3800"/>
              </a:lnSpc>
              <a:buSzPct val="100000"/>
            </a:pPr>
            <a:r>
              <a:rPr lang="zh-CN" altLang="en-US" smtClean="0">
                <a:latin typeface="宋体" pitchFamily="2" charset="-122"/>
                <a:ea typeface="宋体" pitchFamily="2" charset="-122"/>
              </a:rPr>
              <a:t>理解多维数据库概念</a:t>
            </a:r>
            <a:endParaRPr lang="en-US" altLang="zh-CN" smtClean="0">
              <a:latin typeface="宋体" pitchFamily="2" charset="-122"/>
              <a:ea typeface="宋体" pitchFamily="2" charset="-122"/>
            </a:endParaRPr>
          </a:p>
          <a:p>
            <a:pPr lvl="1">
              <a:lnSpc>
                <a:spcPts val="3800"/>
              </a:lnSpc>
              <a:buSzPct val="100000"/>
            </a:pPr>
            <a:r>
              <a:rPr lang="zh-CN" altLang="en-US" smtClean="0">
                <a:latin typeface="宋体" pitchFamily="2" charset="-122"/>
                <a:ea typeface="宋体" pitchFamily="2" charset="-122"/>
              </a:rPr>
              <a:t>使用</a:t>
            </a:r>
            <a:r>
              <a:rPr lang="en-US" altLang="zh-CN" smtClean="0">
                <a:latin typeface="宋体" pitchFamily="2" charset="-122"/>
                <a:ea typeface="宋体" pitchFamily="2" charset="-122"/>
              </a:rPr>
              <a:t>SSAS</a:t>
            </a:r>
            <a:r>
              <a:rPr lang="zh-CN" altLang="en-US" smtClean="0">
                <a:latin typeface="宋体" pitchFamily="2" charset="-122"/>
                <a:ea typeface="宋体" pitchFamily="2" charset="-122"/>
              </a:rPr>
              <a:t>进行多维数据库设计与开发</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607235">
                                            <p:txEl>
                                              <p:pRg st="0" end="0"/>
                                            </p:txEl>
                                          </p:spTgt>
                                        </p:tgtEl>
                                        <p:attrNameLst>
                                          <p:attrName>style.visibility</p:attrName>
                                        </p:attrNameLst>
                                      </p:cBhvr>
                                      <p:to>
                                        <p:strVal val="visible"/>
                                      </p:to>
                                    </p:set>
                                    <p:animEffect transition="in" filter="wipe(left)">
                                      <p:cBhvr>
                                        <p:cTn id="7" dur="500"/>
                                        <p:tgtEl>
                                          <p:spTgt spid="6072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07235">
                                            <p:txEl>
                                              <p:pRg st="1" end="1"/>
                                            </p:txEl>
                                          </p:spTgt>
                                        </p:tgtEl>
                                        <p:attrNameLst>
                                          <p:attrName>style.visibility</p:attrName>
                                        </p:attrNameLst>
                                      </p:cBhvr>
                                      <p:to>
                                        <p:strVal val="visible"/>
                                      </p:to>
                                    </p:set>
                                    <p:animEffect transition="in" filter="wipe(left)">
                                      <p:cBhvr>
                                        <p:cTn id="12" dur="500"/>
                                        <p:tgtEl>
                                          <p:spTgt spid="6072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607235">
                                            <p:txEl>
                                              <p:pRg st="2" end="2"/>
                                            </p:txEl>
                                          </p:spTgt>
                                        </p:tgtEl>
                                        <p:attrNameLst>
                                          <p:attrName>style.visibility</p:attrName>
                                        </p:attrNameLst>
                                      </p:cBhvr>
                                      <p:to>
                                        <p:strVal val="visible"/>
                                      </p:to>
                                    </p:set>
                                    <p:animEffect transition="in" filter="wipe(left)">
                                      <p:cBhvr>
                                        <p:cTn id="17" dur="500"/>
                                        <p:tgtEl>
                                          <p:spTgt spid="6072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什么是多维数据库</a:t>
            </a:r>
            <a:r>
              <a:rPr lang="en-US" altLang="zh-CN" smtClean="0"/>
              <a:t>?</a:t>
            </a:r>
            <a:endParaRPr lang="zh-CN" altLang="en-US"/>
          </a:p>
        </p:txBody>
      </p:sp>
      <p:sp>
        <p:nvSpPr>
          <p:cNvPr id="3" name="内容占位符 2"/>
          <p:cNvSpPr>
            <a:spLocks noGrp="1"/>
          </p:cNvSpPr>
          <p:nvPr>
            <p:ph idx="1"/>
          </p:nvPr>
        </p:nvSpPr>
        <p:spPr/>
        <p:txBody>
          <a:bodyPr>
            <a:normAutofit/>
          </a:bodyPr>
          <a:lstStyle/>
          <a:p>
            <a:r>
              <a:rPr lang="zh-CN" altLang="en-US" sz="2800" smtClean="0">
                <a:latin typeface="宋体" pitchFamily="2" charset="-122"/>
                <a:ea typeface="宋体" pitchFamily="2" charset="-122"/>
              </a:rPr>
              <a:t>多维数据库（</a:t>
            </a:r>
            <a:r>
              <a:rPr lang="en-US" altLang="zh-CN" sz="2800" smtClean="0">
                <a:latin typeface="宋体" pitchFamily="2" charset="-122"/>
                <a:ea typeface="宋体" pitchFamily="2" charset="-122"/>
              </a:rPr>
              <a:t>Multi Dimensional Database,MDD</a:t>
            </a:r>
            <a:r>
              <a:rPr lang="zh-CN" altLang="en-US" sz="2800" smtClean="0">
                <a:latin typeface="宋体" pitchFamily="2" charset="-122"/>
                <a:ea typeface="宋体" pitchFamily="2" charset="-122"/>
              </a:rPr>
              <a:t>）可以简单地理解为：将数据存放在一个</a:t>
            </a:r>
            <a:r>
              <a:rPr lang="en-US" altLang="zh-CN" sz="2800" smtClean="0">
                <a:latin typeface="宋体" pitchFamily="2" charset="-122"/>
                <a:ea typeface="宋体" pitchFamily="2" charset="-122"/>
              </a:rPr>
              <a:t>n</a:t>
            </a:r>
            <a:r>
              <a:rPr lang="zh-CN" altLang="en-US" sz="2800" smtClean="0">
                <a:latin typeface="宋体" pitchFamily="2" charset="-122"/>
                <a:ea typeface="宋体" pitchFamily="2" charset="-122"/>
              </a:rPr>
              <a:t>维数组中，而不是像关系数据库那样以记录的形式存放。因此它存在大量稀疏矩阵，人们可以通过多维视图来观察数据。多维数据库增加了一个时间维，与关系数据库相比，它的优势在于可以提高数据处理速度，加快反应时间，提高查询效率。 </a:t>
            </a:r>
            <a:endParaRPr lang="zh-CN" altLang="en-US" sz="2800">
              <a:latin typeface="宋体" pitchFamily="2" charset="-122"/>
              <a:ea typeface="宋体" pitchFamily="2"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357290" y="134696"/>
            <a:ext cx="7786710" cy="558000"/>
          </a:xfrm>
        </p:spPr>
        <p:txBody>
          <a:bodyPr/>
          <a:lstStyle/>
          <a:p>
            <a:r>
              <a:rPr lang="zh-CN" altLang="en-US" smtClean="0"/>
              <a:t>多维</a:t>
            </a:r>
            <a:r>
              <a:rPr lang="zh-CN" altLang="en-US"/>
              <a:t>数据分析基础</a:t>
            </a:r>
          </a:p>
        </p:txBody>
      </p:sp>
      <p:sp>
        <p:nvSpPr>
          <p:cNvPr id="9219" name="Rectangle 3"/>
          <p:cNvSpPr>
            <a:spLocks noGrp="1" noChangeArrowheads="1"/>
          </p:cNvSpPr>
          <p:nvPr>
            <p:ph type="body" idx="1"/>
          </p:nvPr>
        </p:nvSpPr>
        <p:spPr/>
        <p:txBody>
          <a:bodyPr>
            <a:normAutofit/>
          </a:bodyPr>
          <a:lstStyle/>
          <a:p>
            <a:r>
              <a:rPr lang="zh-CN" altLang="en-US">
                <a:ea typeface="宋体" pitchFamily="2" charset="-122"/>
              </a:rPr>
              <a:t>多维数据分析是以数据库或数据仓库为基础的，其最终数据来源与</a:t>
            </a:r>
            <a:r>
              <a:rPr lang="en-US" altLang="zh-CN">
                <a:ea typeface="宋体" pitchFamily="2" charset="-122"/>
              </a:rPr>
              <a:t>OLTP</a:t>
            </a:r>
            <a:r>
              <a:rPr lang="zh-CN" altLang="en-US">
                <a:ea typeface="宋体" pitchFamily="2" charset="-122"/>
              </a:rPr>
              <a:t>一样均来自底层的数据库系统，但两者面对的用户不同，数据的特点与处理也不同。</a:t>
            </a:r>
          </a:p>
          <a:p>
            <a:pPr lvl="1"/>
            <a:r>
              <a:rPr lang="zh-CN" altLang="en-US">
                <a:ea typeface="宋体" pitchFamily="2" charset="-122"/>
              </a:rPr>
              <a:t>多维数据分析与</a:t>
            </a:r>
            <a:r>
              <a:rPr lang="en-US" altLang="zh-CN">
                <a:ea typeface="宋体" pitchFamily="2" charset="-122"/>
              </a:rPr>
              <a:t>OLTP</a:t>
            </a:r>
            <a:r>
              <a:rPr lang="zh-CN" altLang="en-US">
                <a:ea typeface="宋体" pitchFamily="2" charset="-122"/>
              </a:rPr>
              <a:t>是两类不同的应用，</a:t>
            </a:r>
            <a:r>
              <a:rPr lang="en-US" altLang="zh-CN">
                <a:ea typeface="宋体" pitchFamily="2" charset="-122"/>
              </a:rPr>
              <a:t>OLTP</a:t>
            </a:r>
            <a:r>
              <a:rPr lang="zh-CN" altLang="en-US">
                <a:ea typeface="宋体" pitchFamily="2" charset="-122"/>
              </a:rPr>
              <a:t>面对的是操作人员和低层管理人员，多维数据分析面对的是决策人员和高层管理人员。</a:t>
            </a:r>
          </a:p>
          <a:p>
            <a:pPr lvl="1"/>
            <a:r>
              <a:rPr lang="en-US" altLang="zh-CN">
                <a:ea typeface="宋体" pitchFamily="2" charset="-122"/>
              </a:rPr>
              <a:t>OLTP</a:t>
            </a:r>
            <a:r>
              <a:rPr lang="zh-CN" altLang="en-US">
                <a:ea typeface="宋体" pitchFamily="2" charset="-122"/>
              </a:rPr>
              <a:t>是对基本数据的查询和增删改操作，它以数据库为基础，而多维数据分析更适合以数据仓库为基础的数据分析处理。</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zh-CN" altLang="en-US" smtClean="0"/>
              <a:t>多维</a:t>
            </a:r>
            <a:r>
              <a:rPr lang="zh-CN" altLang="en-US"/>
              <a:t>数据集（</a:t>
            </a:r>
            <a:r>
              <a:rPr lang="en-US" altLang="zh-CN"/>
              <a:t>Cube</a:t>
            </a:r>
            <a:r>
              <a:rPr lang="zh-CN" altLang="en-US"/>
              <a:t>）</a:t>
            </a:r>
          </a:p>
        </p:txBody>
      </p:sp>
      <p:sp>
        <p:nvSpPr>
          <p:cNvPr id="4" name="内容占位符 3"/>
          <p:cNvSpPr>
            <a:spLocks noGrp="1"/>
          </p:cNvSpPr>
          <p:nvPr>
            <p:ph idx="1"/>
          </p:nvPr>
        </p:nvSpPr>
        <p:spPr/>
        <p:txBody>
          <a:bodyPr/>
          <a:lstStyle/>
          <a:p>
            <a:r>
              <a:rPr lang="zh-CN" altLang="en-US" smtClean="0"/>
              <a:t>多维数据集由于其多维的特性通常被形象地称作立方体（</a:t>
            </a:r>
            <a:r>
              <a:rPr lang="en-US" altLang="zh-CN" smtClean="0"/>
              <a:t>Cube</a:t>
            </a:r>
            <a:r>
              <a:rPr lang="zh-CN" altLang="en-US" smtClean="0"/>
              <a:t>）</a:t>
            </a:r>
          </a:p>
          <a:p>
            <a:r>
              <a:rPr lang="zh-CN" altLang="en-US" smtClean="0"/>
              <a:t>多维数据集是一个数据集合，通常从数据仓库的子集构造，并组织和汇总成一个由一组维度和度量值定义的多维结构</a:t>
            </a:r>
            <a:endParaRPr lang="zh-CN"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zh-CN" altLang="en-US" smtClean="0"/>
              <a:t>度</a:t>
            </a:r>
            <a:r>
              <a:rPr lang="zh-CN" altLang="en-US"/>
              <a:t>量值（</a:t>
            </a:r>
            <a:r>
              <a:rPr lang="en-US" altLang="zh-CN"/>
              <a:t>Measure</a:t>
            </a:r>
            <a:r>
              <a:rPr lang="zh-CN" altLang="en-US"/>
              <a:t>）</a:t>
            </a:r>
          </a:p>
        </p:txBody>
      </p:sp>
      <p:sp>
        <p:nvSpPr>
          <p:cNvPr id="4" name="内容占位符 3"/>
          <p:cNvSpPr>
            <a:spLocks noGrp="1"/>
          </p:cNvSpPr>
          <p:nvPr>
            <p:ph idx="1"/>
          </p:nvPr>
        </p:nvSpPr>
        <p:spPr/>
        <p:txBody>
          <a:bodyPr>
            <a:normAutofit lnSpcReduction="10000"/>
          </a:bodyPr>
          <a:lstStyle/>
          <a:p>
            <a:r>
              <a:rPr lang="zh-CN" altLang="en-US" smtClean="0"/>
              <a:t>度量值是决策者所关心的具有实际意义的数值。</a:t>
            </a:r>
          </a:p>
          <a:p>
            <a:pPr lvl="1"/>
            <a:r>
              <a:rPr lang="zh-CN" altLang="en-US" smtClean="0"/>
              <a:t>例如，销售量、库存量、银行贷款金额等。</a:t>
            </a:r>
          </a:p>
          <a:p>
            <a:r>
              <a:rPr lang="zh-CN" altLang="en-US" smtClean="0"/>
              <a:t>度量值所在的表称为事实数据表，事实数据表中存放的事实数据通常包含大量的数据行。</a:t>
            </a:r>
          </a:p>
          <a:p>
            <a:r>
              <a:rPr lang="zh-CN" altLang="en-US" smtClean="0"/>
              <a:t>事实数据表的主要特点是包含数值数据（事实），而这些数值数据可以统计汇总以提供有关单位运作历史的信息。</a:t>
            </a:r>
          </a:p>
          <a:p>
            <a:r>
              <a:rPr lang="zh-CN" altLang="en-US" smtClean="0"/>
              <a:t>度量值是所分析的多维数据集的核心，它是最终用户浏览多维数据集时重点查看的数值数据。</a:t>
            </a:r>
            <a:endParaRPr lang="zh-CN"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2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123</Template>
  <TotalTime>255</TotalTime>
  <Words>1726</Words>
  <Application>Microsoft Office PowerPoint</Application>
  <PresentationFormat>全屏显示(4:3)</PresentationFormat>
  <Paragraphs>161</Paragraphs>
  <Slides>32</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32</vt:i4>
      </vt:variant>
    </vt:vector>
  </HeadingPairs>
  <TitlesOfParts>
    <vt:vector size="34" baseType="lpstr">
      <vt:lpstr>123</vt:lpstr>
      <vt:lpstr>Visio</vt:lpstr>
      <vt:lpstr>多维数据库</vt:lpstr>
      <vt:lpstr>幻灯片 2</vt:lpstr>
      <vt:lpstr>课程地位</vt:lpstr>
      <vt:lpstr>课程回顾</vt:lpstr>
      <vt:lpstr>本章任务</vt:lpstr>
      <vt:lpstr>什么是多维数据库?</vt:lpstr>
      <vt:lpstr>多维数据分析基础</vt:lpstr>
      <vt:lpstr>多维数据集（Cube）</vt:lpstr>
      <vt:lpstr>度量值（Measure）</vt:lpstr>
      <vt:lpstr>维度（Dimension）</vt:lpstr>
      <vt:lpstr> 维的级别（Dimension Level）</vt:lpstr>
      <vt:lpstr>维度成员（Dimension Member）</vt:lpstr>
      <vt:lpstr>多维数据集示例</vt:lpstr>
      <vt:lpstr> 多维数据分析方法 </vt:lpstr>
      <vt:lpstr>上卷（Roll-Up）</vt:lpstr>
      <vt:lpstr>上卷</vt:lpstr>
      <vt:lpstr>下钻（drill-down）</vt:lpstr>
      <vt:lpstr>切片（slice）</vt:lpstr>
      <vt:lpstr>切块（dice）</vt:lpstr>
      <vt:lpstr>转轴（pivot or rotate）</vt:lpstr>
      <vt:lpstr>维度表与事实表的连接 </vt:lpstr>
      <vt:lpstr>星型架构</vt:lpstr>
      <vt:lpstr>星型架构示意图</vt:lpstr>
      <vt:lpstr>雪花型架构（Snow Schema）</vt:lpstr>
      <vt:lpstr>雪花型架构示意图</vt:lpstr>
      <vt:lpstr>星型雪花架构（Star-Snow Schema）</vt:lpstr>
      <vt:lpstr>多维数据的存储方式 </vt:lpstr>
      <vt:lpstr>MOLAP</vt:lpstr>
      <vt:lpstr>ROLAP</vt:lpstr>
      <vt:lpstr>HOLAP</vt:lpstr>
      <vt:lpstr>三种存储方式的比较 </vt:lpstr>
      <vt:lpstr>小结</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多维数据库</dc:title>
  <dc:creator>梁勇</dc:creator>
  <cp:lastModifiedBy>likun</cp:lastModifiedBy>
  <cp:revision>69</cp:revision>
  <dcterms:created xsi:type="dcterms:W3CDTF">2012-03-03T08:39:16Z</dcterms:created>
  <dcterms:modified xsi:type="dcterms:W3CDTF">2012-03-16T15:09:25Z</dcterms:modified>
</cp:coreProperties>
</file>